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handoutMasterIdLst>
    <p:handoutMasterId r:id="rId34"/>
  </p:handoutMasterIdLst>
  <p:sldIdLst>
    <p:sldId id="1374" r:id="rId2"/>
    <p:sldId id="1314" r:id="rId3"/>
    <p:sldId id="256" r:id="rId4"/>
    <p:sldId id="257" r:id="rId5"/>
    <p:sldId id="258" r:id="rId6"/>
    <p:sldId id="259" r:id="rId7"/>
    <p:sldId id="39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1376" r:id="rId29"/>
    <p:sldId id="282" r:id="rId30"/>
    <p:sldId id="1378" r:id="rId31"/>
    <p:sldId id="673" r:id="rId32"/>
  </p:sldIdLst>
  <p:sldSz cx="9144000" cy="5143500" type="screen16x9"/>
  <p:notesSz cx="7772400" cy="14173200"/>
  <p:defaultTextStyle>
    <a:defPPr>
      <a:defRPr lang="en-US"/>
    </a:defPPr>
    <a:lvl1pPr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1pPr>
    <a:lvl2pPr marL="408194"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2pPr>
    <a:lvl3pPr marL="816388"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3pPr>
    <a:lvl4pPr marL="1224582"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4pPr>
    <a:lvl5pPr marL="1632776" algn="l" rtl="0" fontAlgn="base">
      <a:spcBef>
        <a:spcPct val="0"/>
      </a:spcBef>
      <a:spcAft>
        <a:spcPct val="0"/>
      </a:spcAft>
      <a:defRPr sz="22875" kern="1200">
        <a:solidFill>
          <a:schemeClr val="accent1"/>
        </a:solidFill>
        <a:latin typeface="Helvetica" pitchFamily="-1" charset="0"/>
        <a:ea typeface="ＭＳ Ｐゴシック" pitchFamily="-1" charset="-128"/>
        <a:cs typeface="ＭＳ Ｐゴシック" pitchFamily="-1" charset="-128"/>
      </a:defRPr>
    </a:lvl5pPr>
    <a:lvl6pPr marL="2040969"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6pPr>
    <a:lvl7pPr marL="2449163"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7pPr>
    <a:lvl8pPr marL="2857357"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8pPr>
    <a:lvl9pPr marL="3265551" algn="l" defTabSz="408194" rtl="0" eaLnBrk="1" latinLnBrk="0" hangingPunct="1">
      <a:defRPr sz="22875" kern="1200">
        <a:solidFill>
          <a:schemeClr val="accent1"/>
        </a:solidFill>
        <a:latin typeface="Helvetica" pitchFamily="-1" charset="0"/>
        <a:ea typeface="ＭＳ Ｐゴシック" pitchFamily="-1" charset="-128"/>
        <a:cs typeface="ＭＳ Ｐゴシック" pitchFamily="-1"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4461" userDrawn="1">
          <p15:clr>
            <a:srgbClr val="A4A3A4"/>
          </p15:clr>
        </p15:guide>
        <p15:guide id="2" pos="24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hiddenSlides="1"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156"/>
    <a:srgbClr val="C5DBC3"/>
    <a:srgbClr val="33F2E4"/>
    <a:srgbClr val="FFC000"/>
    <a:srgbClr val="3A4E58"/>
    <a:srgbClr val="F8F8F8"/>
    <a:srgbClr val="E4DDD2"/>
    <a:srgbClr val="D5C8CE"/>
    <a:srgbClr val="3DA8C9"/>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autoAdjust="0"/>
    <p:restoredTop sz="94150" autoAdjust="0"/>
  </p:normalViewPr>
  <p:slideViewPr>
    <p:cSldViewPr snapToGrid="0">
      <p:cViewPr varScale="1">
        <p:scale>
          <a:sx n="123" d="100"/>
          <a:sy n="123" d="100"/>
        </p:scale>
        <p:origin x="258" y="45"/>
      </p:cViewPr>
      <p:guideLst>
        <p:guide orient="horz" pos="1620"/>
        <p:guide pos="2880"/>
      </p:guideLst>
    </p:cSldViewPr>
  </p:slideViewPr>
  <p:outlineViewPr>
    <p:cViewPr>
      <p:scale>
        <a:sx n="33" d="100"/>
        <a:sy n="33" d="100"/>
      </p:scale>
      <p:origin x="0" y="9552"/>
    </p:cViewPr>
  </p:outlineViewPr>
  <p:notesTextViewPr>
    <p:cViewPr>
      <p:scale>
        <a:sx n="3" d="2"/>
        <a:sy n="3" d="2"/>
      </p:scale>
      <p:origin x="0" y="0"/>
    </p:cViewPr>
  </p:notesTextViewPr>
  <p:sorterViewPr>
    <p:cViewPr varScale="1">
      <p:scale>
        <a:sx n="1" d="1"/>
        <a:sy n="1" d="1"/>
      </p:scale>
      <p:origin x="0" y="-15231"/>
    </p:cViewPr>
  </p:sorterViewPr>
  <p:notesViewPr>
    <p:cSldViewPr snapToGrid="0">
      <p:cViewPr varScale="1">
        <p:scale>
          <a:sx n="264" d="100"/>
          <a:sy n="264" d="100"/>
        </p:scale>
        <p:origin x="6976" y="168"/>
      </p:cViewPr>
      <p:guideLst>
        <p:guide orient="horz" pos="4461"/>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808038" y="911225"/>
            <a:ext cx="9410701" cy="52943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85040" y="6736141"/>
            <a:ext cx="6695438" cy="6373587"/>
          </a:xfrm>
          <a:prstGeom prst="rect">
            <a:avLst/>
          </a:prstGeom>
          <a:noFill/>
          <a:ln w="12700">
            <a:noFill/>
            <a:miter lim="800000"/>
            <a:headEnd/>
            <a:tailEnd/>
          </a:ln>
          <a:effectLst/>
        </p:spPr>
        <p:txBody>
          <a:bodyPr vert="horz" wrap="square" lIns="123980" tIns="60900" rIns="123980" bIns="60900"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000" kern="1200">
        <a:solidFill>
          <a:schemeClr val="tx1"/>
        </a:solidFill>
        <a:latin typeface="Arial" pitchFamily="-65" charset="0"/>
        <a:ea typeface="ＭＳ Ｐゴシック" charset="-128"/>
        <a:cs typeface="ＭＳ Ｐゴシック" charset="-128"/>
      </a:defRPr>
    </a:lvl1pPr>
    <a:lvl2pPr marL="32004000" indent="-32004000"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2pPr>
    <a:lvl3pPr marL="816388"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3pPr>
    <a:lvl4pPr marL="1224582"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4pPr>
    <a:lvl5pPr marL="1632776" algn="l" rtl="0" eaLnBrk="0" fontAlgn="base" hangingPunct="0">
      <a:spcBef>
        <a:spcPct val="30000"/>
      </a:spcBef>
      <a:spcAft>
        <a:spcPct val="0"/>
      </a:spcAft>
      <a:defRPr sz="1125" kern="1200">
        <a:solidFill>
          <a:schemeClr val="tx1"/>
        </a:solidFill>
        <a:latin typeface="Times" pitchFamily="-65" charset="0"/>
        <a:ea typeface="ＭＳ Ｐゴシック" pitchFamily="-65" charset="-128"/>
        <a:cs typeface="+mn-cs"/>
      </a:defRPr>
    </a:lvl5pPr>
    <a:lvl6pPr marL="2040969" algn="l" defTabSz="408194" rtl="0" eaLnBrk="1" latinLnBrk="0" hangingPunct="1">
      <a:defRPr sz="1125" kern="1200">
        <a:solidFill>
          <a:schemeClr val="tx1"/>
        </a:solidFill>
        <a:latin typeface="+mn-lt"/>
        <a:ea typeface="+mn-ea"/>
        <a:cs typeface="+mn-cs"/>
      </a:defRPr>
    </a:lvl6pPr>
    <a:lvl7pPr marL="2449163" algn="l" defTabSz="408194" rtl="0" eaLnBrk="1" latinLnBrk="0" hangingPunct="1">
      <a:defRPr sz="1125" kern="1200">
        <a:solidFill>
          <a:schemeClr val="tx1"/>
        </a:solidFill>
        <a:latin typeface="+mn-lt"/>
        <a:ea typeface="+mn-ea"/>
        <a:cs typeface="+mn-cs"/>
      </a:defRPr>
    </a:lvl7pPr>
    <a:lvl8pPr marL="2857357" algn="l" defTabSz="408194" rtl="0" eaLnBrk="1" latinLnBrk="0" hangingPunct="1">
      <a:defRPr sz="1125" kern="1200">
        <a:solidFill>
          <a:schemeClr val="tx1"/>
        </a:solidFill>
        <a:latin typeface="+mn-lt"/>
        <a:ea typeface="+mn-ea"/>
        <a:cs typeface="+mn-cs"/>
      </a:defRPr>
    </a:lvl8pPr>
    <a:lvl9pPr marL="3265551" algn="l" defTabSz="408194" rtl="0" eaLnBrk="1" latinLnBrk="0" hangingPunct="1">
      <a:defRPr sz="112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L20 Critical path for addi (R[rd] = R[rs1] + imm)</a:t>
            </a:r>
          </a:p>
          <a:p>
            <a:r>
              <a:rPr lang="en-US"/>
              <a:t>https://www.polleverywhere.com/multiple_choice_polls/gLYsUx36lO6jCWyFlND9A?state=opened&amp;flow=Default&amp;onscreen=persist</a:t>
            </a:r>
          </a:p>
        </p:txBody>
      </p:sp>
    </p:spTree>
    <p:extLst>
      <p:ext uri="{BB962C8B-B14F-4D97-AF65-F5344CB8AC3E}">
        <p14:creationId xmlns:p14="http://schemas.microsoft.com/office/powerpoint/2010/main" val="9324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8: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11" name="Google Shape;311;p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18" name="Google Shape;318;p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23" name="Google Shape;323;p10: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32" name="Google Shape;332;p1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38" name="Google Shape;338;p1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44" name="Google Shape;344;p1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50" name="Google Shape;350;p1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5: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58" name="Google Shape;358;p1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363" name="Google Shape;363;p1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7: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47" name="Google Shape;447;p1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955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8: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61" name="Google Shape;461;p1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9: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67" name="Google Shape;467;p1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0: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73" name="Google Shape;473;p20: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79" name="Google Shape;479;p2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486" name="Google Shape;486;p2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3:notes"/>
          <p:cNvSpPr>
            <a:spLocks noGrp="1" noRot="1" noChangeAspect="1"/>
          </p:cNvSpPr>
          <p:nvPr>
            <p:ph type="sldImg" idx="2"/>
          </p:nvPr>
        </p:nvSpPr>
        <p:spPr>
          <a:xfrm>
            <a:off x="481013" y="614363"/>
            <a:ext cx="637698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91" name="Google Shape;491;p23:notes"/>
          <p:cNvSpPr txBox="1">
            <a:spLocks noGrp="1"/>
          </p:cNvSpPr>
          <p:nvPr>
            <p:ph type="body" idx="1"/>
          </p:nvPr>
        </p:nvSpPr>
        <p:spPr>
          <a:xfrm>
            <a:off x="550631" y="4563199"/>
            <a:ext cx="6301588" cy="431759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7025" tIns="48500" rIns="97025" bIns="48500"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529" name="Google Shape;529;p2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5:notes"/>
          <p:cNvSpPr>
            <a:spLocks noGrp="1" noRot="1" noChangeAspect="1"/>
          </p:cNvSpPr>
          <p:nvPr>
            <p:ph type="sldImg" idx="2"/>
          </p:nvPr>
        </p:nvSpPr>
        <p:spPr>
          <a:xfrm>
            <a:off x="481013" y="614363"/>
            <a:ext cx="637698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04" name="Google Shape;704;p25:notes"/>
          <p:cNvSpPr txBox="1">
            <a:spLocks noGrp="1"/>
          </p:cNvSpPr>
          <p:nvPr>
            <p:ph type="body" idx="1"/>
          </p:nvPr>
        </p:nvSpPr>
        <p:spPr>
          <a:xfrm>
            <a:off x="550631" y="4563199"/>
            <a:ext cx="6301588" cy="431759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7025" tIns="48500" rIns="97025" bIns="48500"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26:notes"/>
          <p:cNvSpPr>
            <a:spLocks noGrp="1" noRot="1" noChangeAspect="1"/>
          </p:cNvSpPr>
          <p:nvPr>
            <p:ph type="sldImg" idx="2"/>
          </p:nvPr>
        </p:nvSpPr>
        <p:spPr>
          <a:xfrm>
            <a:off x="481013" y="614363"/>
            <a:ext cx="637698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60" name="Google Shape;860;p26:notes"/>
          <p:cNvSpPr txBox="1">
            <a:spLocks noGrp="1"/>
          </p:cNvSpPr>
          <p:nvPr>
            <p:ph type="body" idx="1"/>
          </p:nvPr>
        </p:nvSpPr>
        <p:spPr>
          <a:xfrm>
            <a:off x="550631" y="4563199"/>
            <a:ext cx="6301588" cy="431759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7025" tIns="48500" rIns="97025" bIns="48500"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27:notes"/>
          <p:cNvSpPr>
            <a:spLocks noGrp="1" noRot="1" noChangeAspect="1"/>
          </p:cNvSpPr>
          <p:nvPr>
            <p:ph type="sldImg" idx="2"/>
          </p:nvPr>
        </p:nvSpPr>
        <p:spPr>
          <a:xfrm>
            <a:off x="481013" y="614363"/>
            <a:ext cx="637698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015" name="Google Shape;1015;p27:notes"/>
          <p:cNvSpPr txBox="1">
            <a:spLocks noGrp="1"/>
          </p:cNvSpPr>
          <p:nvPr>
            <p:ph type="body" idx="1"/>
          </p:nvPr>
        </p:nvSpPr>
        <p:spPr>
          <a:xfrm>
            <a:off x="550631" y="4563199"/>
            <a:ext cx="6301588" cy="431759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7025" tIns="48500" rIns="97025" bIns="48500" anchor="t" anchorCtr="0">
            <a:noAutofit/>
          </a:bodyPr>
          <a:lstStyle/>
          <a:p>
            <a:pPr marL="0" lvl="0" indent="0" algn="just" rtl="0">
              <a:lnSpc>
                <a:spcPct val="90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42" name="Google Shape;142;p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L21 Thanks to pipelining, I have reduced the time it took me to wash my shirt.Longer pipelines are always a win (since less work per stage &amp;amp; a faster clock).A processor's CPI remains relatively flat (say ± 25%) across different benchmarks</a:t>
            </a:r>
          </a:p>
          <a:p>
            <a:r>
              <a:rPr lang="en-US"/>
              <a:t>https://www.polleverywhere.com/multiple_choice_polls/xNjobWj4R5quC9yFOh2BG?state=opened&amp;flow=Default&amp;onscreen=persist</a:t>
            </a:r>
          </a:p>
        </p:txBody>
      </p:sp>
    </p:spTree>
    <p:extLst>
      <p:ext uri="{BB962C8B-B14F-4D97-AF65-F5344CB8AC3E}">
        <p14:creationId xmlns:p14="http://schemas.microsoft.com/office/powerpoint/2010/main" val="64345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dirty="0"/>
          </a:p>
        </p:txBody>
      </p:sp>
      <p:sp>
        <p:nvSpPr>
          <p:cNvPr id="147" name="Google Shape;147;p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96" name="Google Shape;196;p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02" name="Google Shape;202;p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806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6: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294" name="Google Shape;294;p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7: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“Winner” depends on objectives</a:t>
            </a:r>
            <a:endParaRPr/>
          </a:p>
        </p:txBody>
      </p:sp>
      <p:sp>
        <p:nvSpPr>
          <p:cNvPr id="301" name="Google Shape;301;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22875" b="0" i="0" u="none" strike="noStrike" cap="none">
                <a:solidFill>
                  <a:schemeClr val="accent1"/>
                </a:solidFill>
                <a:latin typeface="Helvetica Neue"/>
                <a:ea typeface="Helvetica Neue"/>
                <a:cs typeface="Helvetica Neue"/>
                <a:sym typeface="Helvetica Neue"/>
              </a:rPr>
              <a:t>9</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tiff"/><Relationship Id="rId5" Type="http://schemas.openxmlformats.org/officeDocument/2006/relationships/image" Target="../media/image10.jp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tiff"/><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5.png"/><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6DA4-A9B9-DC25-B463-B5C10A6C582B}"/>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FE8EAE-F23F-16F5-A467-5DEFC0016AB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481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Lines">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68AA9D09-0281-BC43-ACED-6D4085FEB572}"/>
              </a:ext>
            </a:extLst>
          </p:cNvPr>
          <p:cNvPicPr>
            <a:picLocks noChangeAspect="1"/>
          </p:cNvPicPr>
          <p:nvPr userDrawn="1"/>
        </p:nvPicPr>
        <p:blipFill>
          <a:blip r:embed="rId2"/>
          <a:stretch>
            <a:fillRect/>
          </a:stretch>
        </p:blipFill>
        <p:spPr>
          <a:xfrm>
            <a:off x="-1" y="0"/>
            <a:ext cx="9144000" cy="5143500"/>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019910D7-85CB-0247-9141-23A994520677}"/>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2786063" y="3421167"/>
            <a:ext cx="5867400" cy="5715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5" name="Oval 4">
            <a:extLst>
              <a:ext uri="{FF2B5EF4-FFF2-40B4-BE49-F238E27FC236}">
                <a16:creationId xmlns:a16="http://schemas.microsoft.com/office/drawing/2014/main" id="{62742FAC-A915-9940-B071-1ACD580B8818}"/>
              </a:ext>
            </a:extLst>
          </p:cNvPr>
          <p:cNvSpPr/>
          <p:nvPr userDrawn="1"/>
        </p:nvSpPr>
        <p:spPr>
          <a:xfrm>
            <a:off x="2752726" y="4315976"/>
            <a:ext cx="5934074" cy="35396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2312374" y="1870959"/>
            <a:ext cx="1666875"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Teaching 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7738676" y="1870340"/>
            <a:ext cx="1254124"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Bora </a:t>
            </a:r>
            <a:r>
              <a:rPr lang="en-US" sz="1250" b="1" dirty="0" err="1">
                <a:solidFill>
                  <a:schemeClr val="tx1">
                    <a:lumMod val="50000"/>
                  </a:schemeClr>
                </a:solidFill>
                <a:latin typeface="18 VAG Rounded Bold   07390"/>
              </a:rPr>
              <a:t>Nikolić</a:t>
            </a:r>
            <a:endParaRPr lang="en-US" sz="1250"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4"/>
          <a:srcRect l="14185" t="1842" r="32155" b="47377"/>
          <a:stretch/>
        </p:blipFill>
        <p:spPr bwMode="auto">
          <a:xfrm>
            <a:off x="2634024" y="310798"/>
            <a:ext cx="1023576" cy="126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757" t="8236" r="5233" b="12909"/>
          <a:stretch/>
        </p:blipFill>
        <p:spPr>
          <a:xfrm>
            <a:off x="7890777" y="299829"/>
            <a:ext cx="949920" cy="1278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dirty="0">
                <a:solidFill>
                  <a:schemeClr val="tx1"/>
                </a:solidFill>
                <a:latin typeface="VAGRundschriftD" panose="00000500000000000000" pitchFamily="50" charset="0"/>
              </a:rPr>
              <a:t>Great Ideas</a:t>
            </a:r>
          </a:p>
          <a:p>
            <a:pPr algn="ctr" eaLnBrk="0" hangingPunct="0">
              <a:lnSpc>
                <a:spcPct val="77000"/>
              </a:lnSpc>
            </a:pPr>
            <a:r>
              <a:rPr lang="en-US" sz="2500" b="1" dirty="0">
                <a:solidFill>
                  <a:schemeClr val="tx1"/>
                </a:solidFill>
                <a:latin typeface="VAGRundschriftD" panose="00000500000000000000" pitchFamily="50" charset="0"/>
              </a:rPr>
              <a:t>in</a:t>
            </a:r>
            <a:br>
              <a:rPr lang="en-US" sz="2500" b="1" dirty="0">
                <a:solidFill>
                  <a:schemeClr val="tx1"/>
                </a:solidFill>
                <a:latin typeface="VAGRundschriftD" panose="00000500000000000000" pitchFamily="50" charset="0"/>
              </a:rPr>
            </a:br>
            <a:r>
              <a:rPr lang="en-US" sz="2500" b="1" dirty="0">
                <a:solidFill>
                  <a:schemeClr val="tx1"/>
                </a:solidFill>
                <a:latin typeface="VAGRundschriftD" panose="00000500000000000000" pitchFamily="50" charset="0"/>
              </a:rPr>
              <a:t>Computer Architecture</a:t>
            </a:r>
          </a:p>
          <a:p>
            <a:pPr algn="ctr" eaLnBrk="0" hangingPunct="0">
              <a:lnSpc>
                <a:spcPct val="77000"/>
              </a:lnSpc>
            </a:pPr>
            <a:r>
              <a:rPr lang="en-US" sz="1800" dirty="0">
                <a:solidFill>
                  <a:schemeClr val="tx1">
                    <a:lumMod val="50000"/>
                  </a:schemeClr>
                </a:solidFill>
                <a:latin typeface="VAGRundschriftD" panose="00000500000000000000" pitchFamily="50" charset="0"/>
              </a:rPr>
              <a:t>(a.k.a. Machine Structures)</a:t>
            </a:r>
            <a:endParaRPr lang="en-US" sz="2875" b="1" dirty="0">
              <a:solidFill>
                <a:schemeClr val="bg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6"/>
          <a:stretch>
            <a:fillRect/>
          </a:stretch>
        </p:blipFill>
        <p:spPr>
          <a:xfrm>
            <a:off x="8334212" y="4860074"/>
            <a:ext cx="809788" cy="283426"/>
          </a:xfrm>
          <a:prstGeom prst="rect">
            <a:avLst/>
          </a:prstGeom>
        </p:spPr>
      </p:pic>
      <p:pic>
        <p:nvPicPr>
          <p:cNvPr id="18" name="Picture 17">
            <a:extLst>
              <a:ext uri="{FF2B5EF4-FFF2-40B4-BE49-F238E27FC236}">
                <a16:creationId xmlns:a16="http://schemas.microsoft.com/office/drawing/2014/main" id="{DA07AA5D-B271-D84F-A242-5CBE7971CFF9}"/>
              </a:ext>
            </a:extLst>
          </p:cNvPr>
          <p:cNvPicPr>
            <a:picLocks noChangeAspect="1"/>
          </p:cNvPicPr>
          <p:nvPr userDrawn="1"/>
        </p:nvPicPr>
        <p:blipFill>
          <a:blip r:embed="rId7"/>
          <a:srcRect/>
          <a:stretch/>
        </p:blipFill>
        <p:spPr>
          <a:xfrm>
            <a:off x="76200" y="57150"/>
            <a:ext cx="609600" cy="609600"/>
          </a:xfrm>
          <a:prstGeom prst="rect">
            <a:avLst/>
          </a:prstGeom>
        </p:spPr>
      </p:pic>
      <p:pic>
        <p:nvPicPr>
          <p:cNvPr id="19" name="Picture 18">
            <a:extLst>
              <a:ext uri="{FF2B5EF4-FFF2-40B4-BE49-F238E27FC236}">
                <a16:creationId xmlns:a16="http://schemas.microsoft.com/office/drawing/2014/main" id="{D1A36E3C-0B8E-D148-80CC-68FAAB4D55A7}"/>
              </a:ext>
            </a:extLst>
          </p:cNvPr>
          <p:cNvPicPr>
            <a:picLocks noChangeAspect="1"/>
          </p:cNvPicPr>
          <p:nvPr userDrawn="1"/>
        </p:nvPicPr>
        <p:blipFill>
          <a:blip r:embed="rId8"/>
          <a:stretch>
            <a:fillRect/>
          </a:stretch>
        </p:blipFill>
        <p:spPr>
          <a:xfrm>
            <a:off x="2263606" y="4781550"/>
            <a:ext cx="948506" cy="292100"/>
          </a:xfrm>
          <a:prstGeom prst="rect">
            <a:avLst/>
          </a:prstGeom>
        </p:spPr>
      </p:pic>
      <p:sp>
        <p:nvSpPr>
          <p:cNvPr id="20" name="Rectangle 19">
            <a:extLst>
              <a:ext uri="{FF2B5EF4-FFF2-40B4-BE49-F238E27FC236}">
                <a16:creationId xmlns:a16="http://schemas.microsoft.com/office/drawing/2014/main" id="{06BABD46-61F1-7C48-91F4-12BDB7C8B8CB}"/>
              </a:ext>
            </a:extLst>
          </p:cNvPr>
          <p:cNvSpPr/>
          <p:nvPr userDrawn="1"/>
        </p:nvSpPr>
        <p:spPr>
          <a:xfrm>
            <a:off x="4722796" y="4793218"/>
            <a:ext cx="1982804" cy="369332"/>
          </a:xfrm>
          <a:prstGeom prst="rect">
            <a:avLst/>
          </a:prstGeom>
        </p:spPr>
        <p:txBody>
          <a:bodyPr wrap="square">
            <a:spAutoFit/>
          </a:bodyPr>
          <a:lstStyle/>
          <a:p>
            <a:pPr algn="ctr"/>
            <a:r>
              <a:rPr lang="sr-Latn-RS" sz="1400" b="1" dirty="0">
                <a:solidFill>
                  <a:schemeClr val="tx1"/>
                </a:solidFill>
                <a:latin typeface="Courier" charset="0"/>
                <a:ea typeface="ＭＳ Ｐゴシック" charset="0"/>
                <a:cs typeface="Courier" charset="0"/>
                <a:sym typeface="Courier" charset="0"/>
              </a:rPr>
              <a:t>c</a:t>
            </a:r>
            <a:r>
              <a:rPr lang="en-US" sz="1400" b="1" dirty="0">
                <a:solidFill>
                  <a:schemeClr val="tx1"/>
                </a:solidFill>
                <a:latin typeface="Courier" charset="0"/>
                <a:ea typeface="ＭＳ Ｐゴシック" charset="0"/>
                <a:cs typeface="Courier" charset="0"/>
                <a:sym typeface="Courier" charset="0"/>
              </a:rPr>
              <a:t>s61c</a:t>
            </a:r>
            <a:r>
              <a:rPr lang="sr-Latn-RS" sz="1400" b="1" dirty="0">
                <a:solidFill>
                  <a:schemeClr val="tx1"/>
                </a:solidFill>
                <a:latin typeface="Courier" charset="0"/>
                <a:ea typeface="ＭＳ Ｐゴシック" charset="0"/>
                <a:cs typeface="Courier" charset="0"/>
                <a:sym typeface="Courier" charset="0"/>
              </a:rPr>
              <a:t>.org</a:t>
            </a:r>
            <a:r>
              <a:rPr lang="en-US" sz="1800" b="1" dirty="0">
                <a:solidFill>
                  <a:schemeClr val="tx1"/>
                </a:solidFill>
                <a:latin typeface="Helvetica" charset="0"/>
                <a:ea typeface="ＭＳ Ｐゴシック" charset="0"/>
                <a:cs typeface="Helvetica" charset="0"/>
                <a:sym typeface="Helvetica" charset="0"/>
              </a:rPr>
              <a:t> </a:t>
            </a:r>
            <a:endParaRPr lang="en-US" sz="15900" dirty="0">
              <a:solidFill>
                <a:schemeClr val="tx1"/>
              </a:solidFill>
            </a:endParaRPr>
          </a:p>
        </p:txBody>
      </p:sp>
      <p:sp>
        <p:nvSpPr>
          <p:cNvPr id="23" name="Rectangle 4">
            <a:extLst>
              <a:ext uri="{FF2B5EF4-FFF2-40B4-BE49-F238E27FC236}">
                <a16:creationId xmlns:a16="http://schemas.microsoft.com/office/drawing/2014/main" id="{FC28AFEE-91A4-6C48-A147-EC214E5A8FE8}"/>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dirty="0">
                <a:ln w="0"/>
                <a:solidFill>
                  <a:srgbClr val="4991B1"/>
                </a:solidFill>
                <a:effectLst/>
                <a:latin typeface="VAGRundschriftD" panose="00000500000000000000" pitchFamily="50" charset="0"/>
              </a:rPr>
              <a:t>CS61C</a:t>
            </a:r>
            <a:endParaRPr lang="en-US" sz="4800" b="1" dirty="0">
              <a:solidFill>
                <a:srgbClr val="4991B1"/>
              </a:solidFill>
              <a:latin typeface="VAGRundschriftD" panose="00000500000000000000" pitchFamily="50" charset="0"/>
            </a:endParaRPr>
          </a:p>
        </p:txBody>
      </p:sp>
    </p:spTree>
    <p:extLst>
      <p:ext uri="{BB962C8B-B14F-4D97-AF65-F5344CB8AC3E}">
        <p14:creationId xmlns:p14="http://schemas.microsoft.com/office/powerpoint/2010/main" val="381749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One Column Li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VAGRundschriftD" panose="00000500000000000000" pitchFamily="50" charset="0"/>
              </a:defRPr>
            </a:lvl1pPr>
            <a:lvl2pPr>
              <a:defRPr>
                <a:latin typeface="VAGRundschriftD" panose="00000500000000000000" pitchFamily="50" charset="0"/>
              </a:defRPr>
            </a:lvl2pPr>
            <a:lvl3pPr>
              <a:defRPr>
                <a:latin typeface="VAGRundschriftD" panose="00000500000000000000" pitchFamily="50" charset="0"/>
              </a:defRPr>
            </a:lvl3pPr>
            <a:lvl4pPr>
              <a:defRPr>
                <a:latin typeface="VAGRundschriftD" panose="00000500000000000000" pitchFamily="50" charset="0"/>
              </a:defRPr>
            </a:lvl4pPr>
            <a:lvl5pPr>
              <a:defRPr>
                <a:latin typeface="VAGRundschriftD"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62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lumn Lines">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8ED939BA-A982-714F-AC2A-BE41FDE6573F}"/>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EC63A20D-21AB-2B40-91E4-4FDA4EB93B45}"/>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3" name="Content Placeholder 2"/>
          <p:cNvSpPr>
            <a:spLocks noGrp="1"/>
          </p:cNvSpPr>
          <p:nvPr>
            <p:ph sz="half" idx="1"/>
          </p:nvPr>
        </p:nvSpPr>
        <p:spPr>
          <a:xfrm>
            <a:off x="2286000" y="666750"/>
            <a:ext cx="2952750" cy="4055600"/>
          </a:xfrm>
        </p:spPr>
        <p:txBody>
          <a:bodyPr/>
          <a:lstStyle>
            <a:lvl1pPr>
              <a:defRPr sz="2500">
                <a:latin typeface="VAGRundschriftD" panose="00000500000000000000" pitchFamily="50" charset="0"/>
              </a:defRPr>
            </a:lvl1pPr>
            <a:lvl2pPr>
              <a:defRPr sz="2125">
                <a:latin typeface="VAGRundschriftD" panose="00000500000000000000" pitchFamily="50" charset="0"/>
              </a:defRPr>
            </a:lvl2pPr>
            <a:lvl3pPr>
              <a:defRPr sz="1813">
                <a:latin typeface="VAGRundschriftD" panose="00000500000000000000" pitchFamily="50" charset="0"/>
              </a:defRPr>
            </a:lvl3pPr>
            <a:lvl4pPr>
              <a:defRPr sz="1625">
                <a:latin typeface="VAGRundschriftD" panose="00000500000000000000" pitchFamily="50" charset="0"/>
              </a:defRPr>
            </a:lvl4pPr>
            <a:lvl5pPr>
              <a:defRPr sz="1625">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715000" y="666750"/>
            <a:ext cx="2978944" cy="4055600"/>
          </a:xfrm>
        </p:spPr>
        <p:txBody>
          <a:bodyPr/>
          <a:lstStyle>
            <a:lvl1pPr>
              <a:defRPr sz="2500">
                <a:latin typeface="VAGRundschriftD" panose="00000500000000000000" pitchFamily="50" charset="0"/>
              </a:defRPr>
            </a:lvl1pPr>
            <a:lvl2pPr>
              <a:defRPr sz="2125">
                <a:latin typeface="VAGRundschriftD" panose="00000500000000000000" pitchFamily="50" charset="0"/>
              </a:defRPr>
            </a:lvl2pPr>
            <a:lvl3pPr>
              <a:defRPr sz="1813">
                <a:latin typeface="VAGRundschriftD" panose="00000500000000000000" pitchFamily="50" charset="0"/>
              </a:defRPr>
            </a:lvl3pPr>
            <a:lvl4pPr>
              <a:defRPr sz="1625">
                <a:latin typeface="VAGRundschriftD" panose="00000500000000000000" pitchFamily="50" charset="0"/>
              </a:defRPr>
            </a:lvl4pPr>
            <a:lvl5pPr>
              <a:defRPr sz="1625">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latin typeface="VAGRundschriftD" panose="00000500000000000000" pitchFamily="50" charset="0"/>
              </a:defRPr>
            </a:lvl1pPr>
          </a:lstStyle>
          <a:p>
            <a:r>
              <a:rPr lang="en-US" dirty="0"/>
              <a:t>Click to edit Master title style</a:t>
            </a:r>
          </a:p>
        </p:txBody>
      </p: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VAGRundschriftD" panose="00000500000000000000" pitchFamily="50" charset="0"/>
                <a:ea typeface="+mn-ea"/>
                <a:cs typeface="+mn-cs"/>
              </a:rPr>
              <a:t>Introduction</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4"/>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5"/>
          <a:stretch>
            <a:fillRect/>
          </a:stretch>
        </p:blipFill>
        <p:spPr>
          <a:xfrm>
            <a:off x="8334212" y="4860074"/>
            <a:ext cx="809788" cy="283426"/>
          </a:xfrm>
          <a:prstGeom prst="rect">
            <a:avLst/>
          </a:prstGeom>
        </p:spPr>
      </p:pic>
      <p:cxnSp>
        <p:nvCxnSpPr>
          <p:cNvPr id="19" name="Straight Connector 18">
            <a:extLst>
              <a:ext uri="{FF2B5EF4-FFF2-40B4-BE49-F238E27FC236}">
                <a16:creationId xmlns:a16="http://schemas.microsoft.com/office/drawing/2014/main" id="{BBC76881-1B14-4D4F-83AB-0BD4F70F885A}"/>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F1BAD8DF-85B5-244D-B7EE-8DE77A729BC9}"/>
              </a:ext>
            </a:extLst>
          </p:cNvPr>
          <p:cNvPicPr>
            <a:picLocks noChangeAspect="1"/>
          </p:cNvPicPr>
          <p:nvPr userDrawn="1"/>
        </p:nvPicPr>
        <p:blipFill>
          <a:blip r:embed="rId6"/>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1491636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b Title Lines">
    <p:spTree>
      <p:nvGrpSpPr>
        <p:cNvPr id="1" name=""/>
        <p:cNvGrpSpPr/>
        <p:nvPr/>
      </p:nvGrpSpPr>
      <p:grpSpPr>
        <a:xfrm>
          <a:off x="0" y="0"/>
          <a:ext cx="0" cy="0"/>
          <a:chOff x="0" y="0"/>
          <a:chExt cx="0" cy="0"/>
        </a:xfrm>
      </p:grpSpPr>
      <p:pic>
        <p:nvPicPr>
          <p:cNvPr id="10" name="Picture 9" descr="A picture containing food&#10;&#10;Description automatically generated">
            <a:extLst>
              <a:ext uri="{FF2B5EF4-FFF2-40B4-BE49-F238E27FC236}">
                <a16:creationId xmlns:a16="http://schemas.microsoft.com/office/drawing/2014/main" id="{6BD88787-61C8-AE47-8735-AE6C83007A2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ADF33AB0-2DBB-E042-B8C0-EC348F7CC18C}"/>
              </a:ext>
            </a:extLst>
          </p:cNvPr>
          <p:cNvPicPr>
            <a:picLocks noChangeAspect="1"/>
          </p:cNvPicPr>
          <p:nvPr userDrawn="1"/>
        </p:nvPicPr>
        <p:blipFill>
          <a:blip r:embed="rId3"/>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9" name="Subtitle 8"/>
          <p:cNvSpPr>
            <a:spLocks noGrp="1"/>
          </p:cNvSpPr>
          <p:nvPr>
            <p:ph type="subTitle" idx="1"/>
          </p:nvPr>
        </p:nvSpPr>
        <p:spPr>
          <a:xfrm>
            <a:off x="2743200" y="2125980"/>
            <a:ext cx="5943600" cy="113157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6313"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408194" indent="0" algn="ctr">
              <a:buNone/>
            </a:lvl2pPr>
            <a:lvl3pPr marL="816388" indent="0" algn="ctr">
              <a:buNone/>
            </a:lvl3pPr>
            <a:lvl4pPr marL="1224582" indent="0" algn="ctr">
              <a:buNone/>
            </a:lvl4pPr>
            <a:lvl5pPr marL="1632776" indent="0" algn="ctr">
              <a:buNone/>
            </a:lvl5pPr>
            <a:lvl6pPr marL="2040969" indent="0" algn="ctr">
              <a:buNone/>
            </a:lvl6pPr>
            <a:lvl7pPr marL="2449163" indent="0" algn="ctr">
              <a:buNone/>
            </a:lvl7pPr>
            <a:lvl8pPr marL="2857357" indent="0" algn="ctr">
              <a:buNone/>
            </a:lvl8pPr>
            <a:lvl9pPr marL="3265551" indent="0" algn="ctr">
              <a:buNone/>
            </a:lvl9pPr>
          </a:lstStyle>
          <a:p>
            <a:r>
              <a:rPr lang="en-US" dirty="0"/>
              <a:t>Click to edit Master subtitle style</a:t>
            </a:r>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spTree>
    <p:extLst>
      <p:ext uri="{BB962C8B-B14F-4D97-AF65-F5344CB8AC3E}">
        <p14:creationId xmlns:p14="http://schemas.microsoft.com/office/powerpoint/2010/main" val="84299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6C194DF9-C0AF-304B-88A9-02036DD4062B}"/>
              </a:ext>
            </a:extLst>
          </p:cNvPr>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Lines">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F8288F7D-1E3A-1E47-9FDA-D20C05CD808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pic>
        <p:nvPicPr>
          <p:cNvPr id="12" name="Picture 11" descr="A picture containing light&#10;&#10;Description automatically generated">
            <a:extLst>
              <a:ext uri="{FF2B5EF4-FFF2-40B4-BE49-F238E27FC236}">
                <a16:creationId xmlns:a16="http://schemas.microsoft.com/office/drawing/2014/main" id="{3F85B7C0-ACB5-AB44-8C40-83F8FCB8A383}"/>
              </a:ext>
            </a:extLst>
          </p:cNvPr>
          <p:cNvPicPr>
            <a:picLocks noChangeAspect="1"/>
          </p:cNvPicPr>
          <p:nvPr userDrawn="1"/>
        </p:nvPicPr>
        <p:blipFill>
          <a:blip r:embed="rId3"/>
          <a:stretch>
            <a:fillRect/>
          </a:stretch>
        </p:blipFill>
        <p:spPr>
          <a:xfrm>
            <a:off x="0" y="0"/>
            <a:ext cx="9144000" cy="51435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182778643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8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875">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2pPr>
            <a:lvl3pPr marR="0" lvl="2"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3pPr>
            <a:lvl4pPr marR="0" lvl="3"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4pPr>
            <a:lvl5pPr marR="0" lvl="4"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5pPr>
            <a:lvl6pPr marR="0" lvl="5"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6pPr>
            <a:lvl7pPr marR="0" lvl="6"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7pPr>
            <a:lvl8pPr marR="0" lvl="7"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8pPr>
            <a:lvl9pPr marR="0" lvl="8"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9pPr>
          </a:lstStyle>
          <a:p>
            <a:endParaRPr/>
          </a:p>
        </p:txBody>
      </p:sp>
      <p:sp>
        <p:nvSpPr>
          <p:cNvPr id="47" name="Google Shape;47;p83"/>
          <p:cNvSpPr txBox="1">
            <a:spLocks noGrp="1"/>
          </p:cNvSpPr>
          <p:nvPr>
            <p:ph type="ftr" idx="11"/>
          </p:nvPr>
        </p:nvSpPr>
        <p:spPr>
          <a:xfrm>
            <a:off x="2672862" y="4767264"/>
            <a:ext cx="3950676"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2875">
                <a:solidFill>
                  <a:schemeClr val="accent1"/>
                </a:solidFill>
                <a:latin typeface="Helvetica Neue"/>
                <a:ea typeface="Helvetica Neue"/>
                <a:cs typeface="Helvetica Neue"/>
                <a:sym typeface="Helvetica Neue"/>
              </a:defRPr>
            </a:lvl1pPr>
            <a:lvl2pPr marR="0" lvl="1"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2pPr>
            <a:lvl3pPr marR="0" lvl="2"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3pPr>
            <a:lvl4pPr marR="0" lvl="3"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4pPr>
            <a:lvl5pPr marR="0" lvl="4"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5pPr>
            <a:lvl6pPr marR="0" lvl="5"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6pPr>
            <a:lvl7pPr marR="0" lvl="6"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7pPr>
            <a:lvl8pPr marR="0" lvl="7"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8pPr>
            <a:lvl9pPr marR="0" lvl="8" algn="l" rtl="0">
              <a:spcBef>
                <a:spcPts val="0"/>
              </a:spcBef>
              <a:spcAft>
                <a:spcPts val="0"/>
              </a:spcAft>
              <a:buSzPts val="1400"/>
              <a:buNone/>
              <a:defRPr sz="22875" b="0" i="0" u="none" strike="noStrike" cap="none">
                <a:solidFill>
                  <a:schemeClr val="accent1"/>
                </a:solidFill>
                <a:latin typeface="Helvetica Neue"/>
                <a:ea typeface="Helvetica Neue"/>
                <a:cs typeface="Helvetica Neue"/>
                <a:sym typeface="Helvetica Neue"/>
              </a:defRPr>
            </a:lvl9pPr>
          </a:lstStyle>
          <a:p>
            <a:endParaRPr/>
          </a:p>
        </p:txBody>
      </p:sp>
      <p:sp>
        <p:nvSpPr>
          <p:cNvPr id="48" name="Google Shape;48;p8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2875">
                <a:solidFill>
                  <a:schemeClr val="accent1"/>
                </a:solidFill>
                <a:latin typeface="Helvetica Neue"/>
                <a:ea typeface="Helvetica Neue"/>
                <a:cs typeface="Helvetica Neue"/>
                <a:sym typeface="Helvetica Neue"/>
              </a:defRPr>
            </a:lvl1pPr>
            <a:lvl2pPr marL="0" marR="0" lvl="1" indent="0" algn="l" rtl="0">
              <a:spcBef>
                <a:spcPts val="0"/>
              </a:spcBef>
              <a:spcAft>
                <a:spcPts val="0"/>
              </a:spcAft>
              <a:buNone/>
              <a:defRPr sz="22875">
                <a:solidFill>
                  <a:schemeClr val="accent1"/>
                </a:solidFill>
                <a:latin typeface="Helvetica Neue"/>
                <a:ea typeface="Helvetica Neue"/>
                <a:cs typeface="Helvetica Neue"/>
                <a:sym typeface="Helvetica Neue"/>
              </a:defRPr>
            </a:lvl2pPr>
            <a:lvl3pPr marL="0" marR="0" lvl="2" indent="0" algn="l" rtl="0">
              <a:spcBef>
                <a:spcPts val="0"/>
              </a:spcBef>
              <a:spcAft>
                <a:spcPts val="0"/>
              </a:spcAft>
              <a:buNone/>
              <a:defRPr sz="22875">
                <a:solidFill>
                  <a:schemeClr val="accent1"/>
                </a:solidFill>
                <a:latin typeface="Helvetica Neue"/>
                <a:ea typeface="Helvetica Neue"/>
                <a:cs typeface="Helvetica Neue"/>
                <a:sym typeface="Helvetica Neue"/>
              </a:defRPr>
            </a:lvl3pPr>
            <a:lvl4pPr marL="0" marR="0" lvl="3" indent="0" algn="l" rtl="0">
              <a:spcBef>
                <a:spcPts val="0"/>
              </a:spcBef>
              <a:spcAft>
                <a:spcPts val="0"/>
              </a:spcAft>
              <a:buNone/>
              <a:defRPr sz="22875">
                <a:solidFill>
                  <a:schemeClr val="accent1"/>
                </a:solidFill>
                <a:latin typeface="Helvetica Neue"/>
                <a:ea typeface="Helvetica Neue"/>
                <a:cs typeface="Helvetica Neue"/>
                <a:sym typeface="Helvetica Neue"/>
              </a:defRPr>
            </a:lvl4pPr>
            <a:lvl5pPr marL="0" marR="0" lvl="4" indent="0" algn="l" rtl="0">
              <a:spcBef>
                <a:spcPts val="0"/>
              </a:spcBef>
              <a:spcAft>
                <a:spcPts val="0"/>
              </a:spcAft>
              <a:buNone/>
              <a:defRPr sz="22875">
                <a:solidFill>
                  <a:schemeClr val="accent1"/>
                </a:solidFill>
                <a:latin typeface="Helvetica Neue"/>
                <a:ea typeface="Helvetica Neue"/>
                <a:cs typeface="Helvetica Neue"/>
                <a:sym typeface="Helvetica Neue"/>
              </a:defRPr>
            </a:lvl5pPr>
            <a:lvl6pPr marL="0" marR="0" lvl="5" indent="0" algn="l" rtl="0">
              <a:spcBef>
                <a:spcPts val="0"/>
              </a:spcBef>
              <a:spcAft>
                <a:spcPts val="0"/>
              </a:spcAft>
              <a:buNone/>
              <a:defRPr sz="22875">
                <a:solidFill>
                  <a:schemeClr val="accent1"/>
                </a:solidFill>
                <a:latin typeface="Helvetica Neue"/>
                <a:ea typeface="Helvetica Neue"/>
                <a:cs typeface="Helvetica Neue"/>
                <a:sym typeface="Helvetica Neue"/>
              </a:defRPr>
            </a:lvl6pPr>
            <a:lvl7pPr marL="0" marR="0" lvl="6" indent="0" algn="l" rtl="0">
              <a:spcBef>
                <a:spcPts val="0"/>
              </a:spcBef>
              <a:spcAft>
                <a:spcPts val="0"/>
              </a:spcAft>
              <a:buNone/>
              <a:defRPr sz="22875">
                <a:solidFill>
                  <a:schemeClr val="accent1"/>
                </a:solidFill>
                <a:latin typeface="Helvetica Neue"/>
                <a:ea typeface="Helvetica Neue"/>
                <a:cs typeface="Helvetica Neue"/>
                <a:sym typeface="Helvetica Neue"/>
              </a:defRPr>
            </a:lvl7pPr>
            <a:lvl8pPr marL="0" marR="0" lvl="7" indent="0" algn="l" rtl="0">
              <a:spcBef>
                <a:spcPts val="0"/>
              </a:spcBef>
              <a:spcAft>
                <a:spcPts val="0"/>
              </a:spcAft>
              <a:buNone/>
              <a:defRPr sz="22875">
                <a:solidFill>
                  <a:schemeClr val="accent1"/>
                </a:solidFill>
                <a:latin typeface="Helvetica Neue"/>
                <a:ea typeface="Helvetica Neue"/>
                <a:cs typeface="Helvetica Neue"/>
                <a:sym typeface="Helvetica Neue"/>
              </a:defRPr>
            </a:lvl8pPr>
            <a:lvl9pPr marL="0" marR="0" lvl="8" indent="0" algn="l" rtl="0">
              <a:spcBef>
                <a:spcPts val="0"/>
              </a:spcBef>
              <a:spcAft>
                <a:spcPts val="0"/>
              </a:spcAft>
              <a:buNone/>
              <a:defRPr sz="22875">
                <a:solidFill>
                  <a:schemeClr val="accent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95940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descr="A picture containing food&#10;&#10;Description automatically generated">
            <a:extLst>
              <a:ext uri="{FF2B5EF4-FFF2-40B4-BE49-F238E27FC236}">
                <a16:creationId xmlns:a16="http://schemas.microsoft.com/office/drawing/2014/main" id="{C2724AC4-A09C-480B-AE4C-E86820CD777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2786063" y="3421167"/>
            <a:ext cx="5867400" cy="5715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3" name="Rectangle 4">
            <a:extLst>
              <a:ext uri="{FF2B5EF4-FFF2-40B4-BE49-F238E27FC236}">
                <a16:creationId xmlns:a16="http://schemas.microsoft.com/office/drawing/2014/main" id="{61F4736C-1B40-EF40-A4E6-C67F6BA9BBD0}"/>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dirty="0">
                <a:ln w="0"/>
                <a:solidFill>
                  <a:srgbClr val="4991B1"/>
                </a:solidFill>
                <a:effectLst/>
                <a:latin typeface="VAGRundschriftD" panose="00000500000000000000" pitchFamily="50" charset="0"/>
              </a:rPr>
              <a:t>CS61C</a:t>
            </a:r>
            <a:endParaRPr lang="en-US" sz="4800" b="1" dirty="0">
              <a:solidFill>
                <a:srgbClr val="4991B1"/>
              </a:solidFill>
              <a:latin typeface="VAGRundschriftD" panose="00000500000000000000" pitchFamily="50" charset="0"/>
            </a:endParaRPr>
          </a:p>
        </p:txBody>
      </p:sp>
      <p:sp>
        <p:nvSpPr>
          <p:cNvPr id="5" name="Oval 4">
            <a:extLst>
              <a:ext uri="{FF2B5EF4-FFF2-40B4-BE49-F238E27FC236}">
                <a16:creationId xmlns:a16="http://schemas.microsoft.com/office/drawing/2014/main" id="{62742FAC-A915-9940-B071-1ACD580B8818}"/>
              </a:ext>
            </a:extLst>
          </p:cNvPr>
          <p:cNvSpPr/>
          <p:nvPr userDrawn="1"/>
        </p:nvSpPr>
        <p:spPr>
          <a:xfrm>
            <a:off x="2752726" y="4315976"/>
            <a:ext cx="5934074" cy="35396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2312374" y="1870959"/>
            <a:ext cx="1666875" cy="669414"/>
          </a:xfrm>
          <a:prstGeom prst="rect">
            <a:avLst/>
          </a:prstGeom>
          <a:noFill/>
        </p:spPr>
        <p:txBody>
          <a:bodyPr wrap="square">
            <a:spAutoFit/>
          </a:bodyPr>
          <a:lstStyle/>
          <a:p>
            <a:pPr algn="ctr">
              <a:defRPr/>
            </a:pPr>
            <a:r>
              <a:rPr lang="en-US" sz="1250" b="1" dirty="0">
                <a:solidFill>
                  <a:schemeClr val="tx1">
                    <a:lumMod val="50000"/>
                  </a:schemeClr>
                </a:solidFill>
                <a:latin typeface="18 VAG Rounded Bold   07390"/>
              </a:rPr>
              <a:t>UC Berkeley</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Teaching Professor </a:t>
            </a:r>
            <a:br>
              <a:rPr lang="en-US" sz="1250" b="1" dirty="0">
                <a:solidFill>
                  <a:schemeClr val="tx1">
                    <a:lumMod val="50000"/>
                  </a:schemeClr>
                </a:solidFill>
                <a:latin typeface="18 VAG Rounded Bold   07390"/>
              </a:rPr>
            </a:br>
            <a:r>
              <a:rPr lang="en-US" sz="1250" b="1" dirty="0">
                <a:solidFill>
                  <a:schemeClr val="tx1">
                    <a:lumMod val="50000"/>
                  </a:schemeClr>
                </a:solidFill>
                <a:latin typeface="18 VAG Rounded Bold   07390"/>
              </a:rPr>
              <a:t>Dan Garcia</a:t>
            </a: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3"/>
          <a:srcRect l="14185" t="1842" r="32155" b="47377"/>
          <a:stretch/>
        </p:blipFill>
        <p:spPr bwMode="auto">
          <a:xfrm>
            <a:off x="2634024" y="310798"/>
            <a:ext cx="1023576" cy="1267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8BBAC4D5-0EE4-FD4C-8CC9-387D71F8E638}"/>
              </a:ext>
            </a:extLst>
          </p:cNvPr>
          <p:cNvSpPr/>
          <p:nvPr userDrawn="1"/>
        </p:nvSpPr>
        <p:spPr>
          <a:xfrm>
            <a:off x="4722796" y="4793218"/>
            <a:ext cx="1982804" cy="369332"/>
          </a:xfrm>
          <a:prstGeom prst="rect">
            <a:avLst/>
          </a:prstGeom>
        </p:spPr>
        <p:txBody>
          <a:bodyPr wrap="square">
            <a:spAutoFit/>
          </a:bodyPr>
          <a:lstStyle/>
          <a:p>
            <a:pPr algn="ctr"/>
            <a:r>
              <a:rPr lang="sr-Latn-RS" sz="1400" b="1" dirty="0">
                <a:solidFill>
                  <a:schemeClr val="tx1"/>
                </a:solidFill>
                <a:latin typeface="Courier" charset="0"/>
                <a:ea typeface="ＭＳ Ｐゴシック" charset="0"/>
                <a:cs typeface="Courier" charset="0"/>
                <a:sym typeface="Courier" charset="0"/>
              </a:rPr>
              <a:t>c</a:t>
            </a:r>
            <a:r>
              <a:rPr lang="en-US" sz="1400" b="1" dirty="0">
                <a:solidFill>
                  <a:schemeClr val="tx1"/>
                </a:solidFill>
                <a:latin typeface="Courier" charset="0"/>
                <a:ea typeface="ＭＳ Ｐゴシック" charset="0"/>
                <a:cs typeface="Courier" charset="0"/>
                <a:sym typeface="Courier" charset="0"/>
              </a:rPr>
              <a:t>s61c</a:t>
            </a:r>
            <a:r>
              <a:rPr lang="sr-Latn-RS" sz="1400" b="1" dirty="0">
                <a:solidFill>
                  <a:schemeClr val="tx1"/>
                </a:solidFill>
                <a:latin typeface="Courier" charset="0"/>
                <a:ea typeface="ＭＳ Ｐゴシック" charset="0"/>
                <a:cs typeface="Courier" charset="0"/>
                <a:sym typeface="Courier" charset="0"/>
              </a:rPr>
              <a:t>.org</a:t>
            </a:r>
            <a:r>
              <a:rPr lang="en-US" sz="1800" b="1" dirty="0">
                <a:solidFill>
                  <a:schemeClr val="tx1"/>
                </a:solidFill>
                <a:latin typeface="Helvetica" charset="0"/>
                <a:ea typeface="ＭＳ Ｐゴシック" charset="0"/>
                <a:cs typeface="Helvetica" charset="0"/>
                <a:sym typeface="Helvetica" charset="0"/>
              </a:rPr>
              <a:t> </a:t>
            </a:r>
            <a:endParaRPr lang="en-US" sz="15900" dirty="0">
              <a:solidFill>
                <a:schemeClr val="tx1"/>
              </a:solidFill>
            </a:endParaRPr>
          </a:p>
        </p:txBody>
      </p:sp>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dirty="0">
                <a:solidFill>
                  <a:schemeClr val="tx1"/>
                </a:solidFill>
                <a:latin typeface="VAGRundschriftD" panose="00000500000000000000" pitchFamily="50" charset="0"/>
              </a:rPr>
              <a:t>Great Ideas</a:t>
            </a:r>
          </a:p>
          <a:p>
            <a:pPr algn="ctr" eaLnBrk="0" hangingPunct="0">
              <a:lnSpc>
                <a:spcPct val="77000"/>
              </a:lnSpc>
            </a:pPr>
            <a:r>
              <a:rPr lang="en-US" sz="2500" b="1" dirty="0">
                <a:solidFill>
                  <a:schemeClr val="tx1"/>
                </a:solidFill>
                <a:latin typeface="VAGRundschriftD" panose="00000500000000000000" pitchFamily="50" charset="0"/>
              </a:rPr>
              <a:t>in</a:t>
            </a:r>
            <a:br>
              <a:rPr lang="en-US" sz="2500" b="1" dirty="0">
                <a:solidFill>
                  <a:schemeClr val="tx1"/>
                </a:solidFill>
                <a:latin typeface="VAGRundschriftD" panose="00000500000000000000" pitchFamily="50" charset="0"/>
              </a:rPr>
            </a:br>
            <a:r>
              <a:rPr lang="en-US" sz="2500" b="1" dirty="0">
                <a:solidFill>
                  <a:schemeClr val="tx1"/>
                </a:solidFill>
                <a:latin typeface="VAGRundschriftD" panose="00000500000000000000" pitchFamily="50" charset="0"/>
              </a:rPr>
              <a:t>Computer Architecture</a:t>
            </a:r>
          </a:p>
          <a:p>
            <a:pPr algn="ctr" eaLnBrk="0" hangingPunct="0">
              <a:lnSpc>
                <a:spcPct val="77000"/>
              </a:lnSpc>
            </a:pPr>
            <a:r>
              <a:rPr lang="en-US" sz="1800" dirty="0">
                <a:solidFill>
                  <a:srgbClr val="E4DDD2"/>
                </a:solidFill>
                <a:latin typeface="VAGRundschriftD" panose="00000500000000000000" pitchFamily="50" charset="0"/>
              </a:rPr>
              <a:t>(a.k.a. Machine Structures)</a:t>
            </a:r>
            <a:endParaRPr lang="en-US" sz="2875" b="1" dirty="0">
              <a:solidFill>
                <a:srgbClr val="E4DDD2"/>
              </a:solidFill>
              <a:latin typeface="VAGRundschriftD" panose="00000500000000000000" pitchFamily="50" charset="0"/>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4"/>
          <a:stretch>
            <a:fillRect/>
          </a:stretch>
        </p:blipFill>
        <p:spPr>
          <a:xfrm>
            <a:off x="8334212" y="4860074"/>
            <a:ext cx="809788" cy="283426"/>
          </a:xfrm>
          <a:prstGeom prst="rect">
            <a:avLst/>
          </a:prstGeom>
        </p:spPr>
      </p:pic>
      <p:pic>
        <p:nvPicPr>
          <p:cNvPr id="16" name="Picture 15">
            <a:extLst>
              <a:ext uri="{FF2B5EF4-FFF2-40B4-BE49-F238E27FC236}">
                <a16:creationId xmlns:a16="http://schemas.microsoft.com/office/drawing/2014/main" id="{1D8CC368-03BC-234A-917E-B8B2D872148F}"/>
              </a:ext>
            </a:extLst>
          </p:cNvPr>
          <p:cNvPicPr>
            <a:picLocks noChangeAspect="1"/>
          </p:cNvPicPr>
          <p:nvPr userDrawn="1"/>
        </p:nvPicPr>
        <p:blipFill>
          <a:blip r:embed="rId5"/>
          <a:srcRect/>
          <a:stretch/>
        </p:blipFill>
        <p:spPr>
          <a:xfrm>
            <a:off x="76200" y="57150"/>
            <a:ext cx="609600" cy="609600"/>
          </a:xfrm>
          <a:prstGeom prst="rect">
            <a:avLst/>
          </a:prstGeom>
        </p:spPr>
      </p:pic>
      <p:pic>
        <p:nvPicPr>
          <p:cNvPr id="15" name="Picture 14">
            <a:extLst>
              <a:ext uri="{FF2B5EF4-FFF2-40B4-BE49-F238E27FC236}">
                <a16:creationId xmlns:a16="http://schemas.microsoft.com/office/drawing/2014/main" id="{FD6AA3AF-E757-5D40-AF18-590283A894E1}"/>
              </a:ext>
            </a:extLst>
          </p:cNvPr>
          <p:cNvPicPr>
            <a:picLocks noChangeAspect="1"/>
          </p:cNvPicPr>
          <p:nvPr userDrawn="1"/>
        </p:nvPicPr>
        <p:blipFill>
          <a:blip r:embed="rId6"/>
          <a:stretch>
            <a:fillRect/>
          </a:stretch>
        </p:blipFill>
        <p:spPr>
          <a:xfrm>
            <a:off x="2263606" y="4781550"/>
            <a:ext cx="948506" cy="292100"/>
          </a:xfrm>
          <a:prstGeom prst="rect">
            <a:avLst/>
          </a:prstGeom>
        </p:spPr>
      </p:pic>
      <p:pic>
        <p:nvPicPr>
          <p:cNvPr id="4" name="Google Shape;23;p49">
            <a:extLst>
              <a:ext uri="{FF2B5EF4-FFF2-40B4-BE49-F238E27FC236}">
                <a16:creationId xmlns:a16="http://schemas.microsoft.com/office/drawing/2014/main" id="{2F4A64C3-5EC9-79D4-9054-88362BD5F990}"/>
              </a:ext>
            </a:extLst>
          </p:cNvPr>
          <p:cNvPicPr preferRelativeResize="0"/>
          <p:nvPr userDrawn="1"/>
        </p:nvPicPr>
        <p:blipFill>
          <a:blip r:embed="rId7"/>
          <a:srcRect l="481" r="481"/>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12" name="TextBox 11">
            <a:extLst>
              <a:ext uri="{FF2B5EF4-FFF2-40B4-BE49-F238E27FC236}">
                <a16:creationId xmlns:a16="http://schemas.microsoft.com/office/drawing/2014/main" id="{8F414073-BAAC-3775-2579-A00A9256866A}"/>
              </a:ext>
            </a:extLst>
          </p:cNvPr>
          <p:cNvSpPr txBox="1"/>
          <p:nvPr userDrawn="1"/>
        </p:nvSpPr>
        <p:spPr>
          <a:xfrm>
            <a:off x="7475621" y="1870340"/>
            <a:ext cx="1666875" cy="669414"/>
          </a:xfrm>
          <a:prstGeom prst="rect">
            <a:avLst/>
          </a:prstGeom>
          <a:noFill/>
        </p:spPr>
        <p:txBody>
          <a:bodyPr wrap="square">
            <a:spAutoFit/>
          </a:bodyPr>
          <a:lstStyle/>
          <a:p>
            <a:pPr algn="ctr">
              <a:defRPr/>
            </a:pPr>
            <a:r>
              <a:rPr lang="en-US" sz="1250" b="1" i="0" dirty="0">
                <a:solidFill>
                  <a:schemeClr val="tx1">
                    <a:lumMod val="50000"/>
                  </a:schemeClr>
                </a:solidFill>
                <a:latin typeface="18 VAG Rounded Bold   07390" pitchFamily="2" charset="0"/>
              </a:rPr>
              <a:t>UC Berkeley</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Teaching Professor</a:t>
            </a:r>
            <a:br>
              <a:rPr lang="en-US" sz="1250" b="1" i="0" dirty="0">
                <a:solidFill>
                  <a:schemeClr val="tx1">
                    <a:lumMod val="50000"/>
                  </a:schemeClr>
                </a:solidFill>
                <a:latin typeface="18 VAG Rounded Bold   07390" pitchFamily="2" charset="0"/>
              </a:rPr>
            </a:br>
            <a:r>
              <a:rPr lang="en-US" sz="1250" b="1" i="0" dirty="0">
                <a:solidFill>
                  <a:schemeClr val="tx1">
                    <a:lumMod val="50000"/>
                  </a:schemeClr>
                </a:solidFill>
                <a:latin typeface="18 VAG Rounded Bold   07390" pitchFamily="2" charset="0"/>
              </a:rPr>
              <a:t>Lisa Yan</a:t>
            </a:r>
          </a:p>
        </p:txBody>
      </p:sp>
      <p:sp>
        <p:nvSpPr>
          <p:cNvPr id="18" name="Rectangle 11">
            <a:extLst>
              <a:ext uri="{FF2B5EF4-FFF2-40B4-BE49-F238E27FC236}">
                <a16:creationId xmlns:a16="http://schemas.microsoft.com/office/drawing/2014/main" id="{A173439D-A745-51D0-3BE2-A274BCBDE767}"/>
              </a:ext>
            </a:extLst>
          </p:cNvPr>
          <p:cNvSpPr>
            <a:spLocks noChangeArrowheads="1"/>
          </p:cNvSpPr>
          <p:nvPr userDrawn="1"/>
        </p:nvSpPr>
        <p:spPr bwMode="auto">
          <a:xfrm>
            <a:off x="8153401"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Yan</a:t>
            </a:r>
          </a:p>
        </p:txBody>
      </p:sp>
    </p:spTree>
    <p:extLst>
      <p:ext uri="{BB962C8B-B14F-4D97-AF65-F5344CB8AC3E}">
        <p14:creationId xmlns:p14="http://schemas.microsoft.com/office/powerpoint/2010/main" val="2667216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18 VAG Rounded Light   02390" pitchFamily="2" charset="0"/>
              </a:defRPr>
            </a:lvl1pPr>
            <a:lvl2pPr>
              <a:defRPr b="0" i="0">
                <a:latin typeface="18 VAG Rounded Light   02390" pitchFamily="2" charset="0"/>
              </a:defRPr>
            </a:lvl2pPr>
            <a:lvl3pPr>
              <a:defRPr b="0" i="0">
                <a:solidFill>
                  <a:srgbClr val="00BEE2"/>
                </a:solidFill>
                <a:latin typeface="18 VAG Rounded Light   02390" pitchFamily="2" charset="0"/>
              </a:defRPr>
            </a:lvl3pPr>
            <a:lvl4pPr marL="1264171" indent="-342900">
              <a:buClr>
                <a:srgbClr val="FFC117"/>
              </a:buClr>
              <a:buFont typeface="Arial" panose="020B0604020202020204" pitchFamily="34" charset="0"/>
              <a:buChar char="•"/>
              <a:defRPr sz="1800" b="0" i="0">
                <a:solidFill>
                  <a:srgbClr val="FFC117"/>
                </a:solidFill>
                <a:latin typeface="18 VAG Rounded Light   02390" pitchFamily="2" charset="0"/>
              </a:defRPr>
            </a:lvl4pPr>
            <a:lvl5pPr>
              <a:buClr>
                <a:srgbClr val="E4DDD2"/>
              </a:buClr>
              <a:defRPr b="0" i="0">
                <a:solidFill>
                  <a:srgbClr val="E4DDD2"/>
                </a:solidFill>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lumn">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FCC6FCC3-D309-182A-5540-907081FE405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2286000" y="696095"/>
            <a:ext cx="2952750" cy="4026255"/>
          </a:xfrm>
        </p:spPr>
        <p:txBody>
          <a:bodyPr/>
          <a:lstStyle>
            <a:lvl1pPr>
              <a:defRPr sz="2500" b="0" i="0">
                <a:latin typeface="18 VAG Rounded Light   02390" pitchFamily="2" charset="0"/>
              </a:defRPr>
            </a:lvl1pPr>
            <a:lvl2pPr>
              <a:defRPr sz="2125" b="0" i="0">
                <a:latin typeface="18 VAG Rounded Light   02390" pitchFamily="2" charset="0"/>
              </a:defRPr>
            </a:lvl2pPr>
            <a:lvl3pPr>
              <a:defRPr sz="1813" b="0" i="0">
                <a:latin typeface="18 VAG Rounded Light   02390" pitchFamily="2" charset="0"/>
              </a:defRPr>
            </a:lvl3pPr>
            <a:lvl4pPr>
              <a:defRPr sz="1625" b="0" i="0">
                <a:latin typeface="18 VAG Rounded Light   02390" pitchFamily="2" charset="0"/>
              </a:defRPr>
            </a:lvl4pPr>
            <a:lvl5pPr>
              <a:defRPr sz="1600" b="0" i="0">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715000" y="696095"/>
            <a:ext cx="3000376" cy="4026255"/>
          </a:xfrm>
        </p:spPr>
        <p:txBody>
          <a:bodyPr/>
          <a:lstStyle>
            <a:lvl1pPr>
              <a:defRPr sz="2500" b="0" i="0">
                <a:latin typeface="18 VAG Rounded Light   02390" pitchFamily="2" charset="0"/>
              </a:defRPr>
            </a:lvl1pPr>
            <a:lvl2pPr>
              <a:defRPr sz="2125" b="0" i="0">
                <a:latin typeface="18 VAG Rounded Light   02390" pitchFamily="2" charset="0"/>
              </a:defRPr>
            </a:lvl2pPr>
            <a:lvl3pPr>
              <a:defRPr sz="1813" b="0" i="0">
                <a:latin typeface="18 VAG Rounded Light   02390" pitchFamily="2" charset="0"/>
              </a:defRPr>
            </a:lvl3pPr>
            <a:lvl4pPr>
              <a:defRPr sz="1625" b="0" i="0">
                <a:latin typeface="18 VAG Rounded Light   02390" pitchFamily="2" charset="0"/>
              </a:defRPr>
            </a:lvl4pPr>
            <a:lvl5pPr>
              <a:defRPr sz="1625" b="0" i="0">
                <a:latin typeface="18 VAG Rounded Light   0239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i="0" dirty="0">
                <a:solidFill>
                  <a:srgbClr val="FFC115"/>
                </a:solidFill>
                <a:latin typeface="18 VAG Rounded Bold   07390" pitchFamily="2" charset="0"/>
                <a:ea typeface="+mn-ea"/>
                <a:cs typeface="+mn-cs"/>
              </a:rPr>
              <a:t>Pipelining I</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b="1" i="0">
                <a:solidFill>
                  <a:srgbClr val="E4DDD2"/>
                </a:solidFill>
                <a:latin typeface="18 VAG Rounded Bold   07390" pitchFamily="2" charset="0"/>
              </a:defRPr>
            </a:lvl1pPr>
          </a:lstStyle>
          <a:p>
            <a:r>
              <a:rPr lang="en-US" dirty="0"/>
              <a:t>Click to edit Master title style</a:t>
            </a:r>
          </a:p>
        </p:txBody>
      </p:sp>
      <p:pic>
        <p:nvPicPr>
          <p:cNvPr id="15" name="Picture 14">
            <a:extLst>
              <a:ext uri="{FF2B5EF4-FFF2-40B4-BE49-F238E27FC236}">
                <a16:creationId xmlns:a16="http://schemas.microsoft.com/office/drawing/2014/main" id="{7DD9E74F-8295-8546-AB63-B09A36C3C5C9}"/>
              </a:ext>
            </a:extLst>
          </p:cNvPr>
          <p:cNvPicPr>
            <a:picLocks noChangeAspect="1"/>
          </p:cNvPicPr>
          <p:nvPr userDrawn="1"/>
        </p:nvPicPr>
        <p:blipFill>
          <a:blip r:embed="rId5"/>
          <a:stretch>
            <a:fillRect/>
          </a:stretch>
        </p:blipFill>
        <p:spPr>
          <a:xfrm>
            <a:off x="2263606" y="4781550"/>
            <a:ext cx="948506" cy="292100"/>
          </a:xfrm>
          <a:prstGeom prst="rect">
            <a:avLst/>
          </a:prstGeom>
        </p:spPr>
      </p:pic>
      <p:sp>
        <p:nvSpPr>
          <p:cNvPr id="2" name="Rectangle 11">
            <a:extLst>
              <a:ext uri="{FF2B5EF4-FFF2-40B4-BE49-F238E27FC236}">
                <a16:creationId xmlns:a16="http://schemas.microsoft.com/office/drawing/2014/main" id="{E92ACC81-AA94-E7ED-672D-9AC795DC21D7}"/>
              </a:ext>
            </a:extLst>
          </p:cNvPr>
          <p:cNvSpPr>
            <a:spLocks noChangeArrowheads="1"/>
          </p:cNvSpPr>
          <p:nvPr userDrawn="1"/>
        </p:nvSpPr>
        <p:spPr bwMode="auto">
          <a:xfrm>
            <a:off x="8153401"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Yan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1037"/>
            <a:ext cx="7877176" cy="4024313"/>
          </a:xfrm>
        </p:spPr>
        <p:txBody>
          <a:bodyPr/>
          <a:lstStyle>
            <a:lvl1pPr>
              <a:defRPr b="0" i="0">
                <a:latin typeface="VAGRundschriftDLig" pitchFamily="2" charset="77"/>
              </a:defRPr>
            </a:lvl1pPr>
            <a:lvl2pPr>
              <a:defRPr b="0" i="0">
                <a:latin typeface="VAGRundschriftDLig" pitchFamily="2" charset="77"/>
              </a:defRPr>
            </a:lvl2pPr>
            <a:lvl3pPr>
              <a:defRPr b="0" i="0">
                <a:latin typeface="VAGRundschriftDLig" pitchFamily="2" charset="77"/>
              </a:defRPr>
            </a:lvl3pPr>
            <a:lvl4pPr>
              <a:defRPr b="0" i="0">
                <a:latin typeface="VAGRundschriftDLig" pitchFamily="2" charset="77"/>
              </a:defRPr>
            </a:lvl4pPr>
            <a:lvl5pPr>
              <a:defRPr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94429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wo Column">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5D77FB93-A76B-1242-B2D4-5A26D9E7CE1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836882" y="676369"/>
            <a:ext cx="3735118"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666750"/>
            <a:ext cx="4067176"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18 VAG Rounded Black   09390"/>
                <a:ea typeface="+mn-ea"/>
                <a:cs typeface="+mn-cs"/>
              </a:rPr>
              <a:t>Introduction</a:t>
            </a:r>
            <a:r>
              <a:rPr lang="en-US" sz="1125" b="1" dirty="0">
                <a:solidFill>
                  <a:srgbClr val="FFFF00"/>
                </a:solidFill>
                <a:latin typeface="18 VAG Rounded Black   09390"/>
                <a:ea typeface="+mn-ea"/>
                <a:cs typeface="+mn-cs"/>
              </a:rPr>
              <a:t> </a:t>
            </a:r>
            <a:r>
              <a:rPr lang="en-US" sz="1125" b="1" dirty="0">
                <a:solidFill>
                  <a:schemeClr val="tx1"/>
                </a:solidFill>
                <a:latin typeface="18 VAG Rounded Black   09390"/>
                <a:ea typeface="+mn-ea"/>
                <a:cs typeface="+mn-cs"/>
              </a:rPr>
              <a:t>(</a:t>
            </a:r>
            <a:fld id="{F6F39CF2-87E7-FF4A-9C8E-A745CB692DE9}" type="slidenum">
              <a:rPr lang="en-US" sz="1125" b="1">
                <a:solidFill>
                  <a:schemeClr val="tx1"/>
                </a:solidFill>
                <a:latin typeface="18 VAG Rounded Black   09390"/>
                <a:ea typeface="+mn-ea"/>
                <a:cs typeface="+mn-cs"/>
              </a:rPr>
              <a:pPr algn="ctr" eaLnBrk="0" hangingPunct="0">
                <a:defRPr/>
              </a:pPr>
              <a:t>‹#›</a:t>
            </a:fld>
            <a:r>
              <a:rPr lang="en-US" sz="1125" b="1" dirty="0">
                <a:solidFill>
                  <a:schemeClr val="tx1"/>
                </a:solidFill>
                <a:latin typeface="18 VAG Rounded Black   0939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a:t>
            </a:r>
            <a:r>
              <a:rPr lang="en-US" sz="875" b="0" i="0" dirty="0" err="1">
                <a:solidFill>
                  <a:schemeClr val="tx1"/>
                </a:solidFill>
                <a:latin typeface="18 VAG Rounded Thin   55390" pitchFamily="2" charset="0"/>
                <a:ea typeface="+mn-ea"/>
                <a:cs typeface="+mn-cs"/>
              </a:rPr>
              <a:t>Nikolić</a:t>
            </a:r>
            <a:endParaRPr lang="en-US" sz="875" b="0" i="0" dirty="0">
              <a:solidFill>
                <a:schemeClr val="tx1"/>
              </a:solidFill>
              <a:latin typeface="18 VAG Rounded Thin   55390" pitchFamily="2"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solidFill>
                  <a:srgbClr val="E4DDD2"/>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CA0BEC86-E652-F848-AA3E-EC0AC5D44BB2}"/>
              </a:ext>
            </a:extLst>
          </p:cNvPr>
          <p:cNvPicPr>
            <a:picLocks noChangeAspect="1"/>
          </p:cNvPicPr>
          <p:nvPr userDrawn="1"/>
        </p:nvPicPr>
        <p:blipFill>
          <a:blip r:embed="rId5"/>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133185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81037"/>
            <a:ext cx="6429376" cy="4024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394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8ECFEE2E-863C-C649-AF97-D7D700C3CC1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838200" y="666750"/>
            <a:ext cx="2952750"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267200" y="666750"/>
            <a:ext cx="3000376" cy="4055600"/>
          </a:xfrm>
        </p:spPr>
        <p:txBody>
          <a:bodyPr/>
          <a:lstStyle>
            <a:lvl1pPr>
              <a:defRPr sz="2500" b="0" i="0">
                <a:latin typeface="VAGRundschriftDLig" pitchFamily="2" charset="77"/>
              </a:defRPr>
            </a:lvl1pPr>
            <a:lvl2pPr>
              <a:defRPr sz="2125" b="0" i="0">
                <a:latin typeface="VAGRundschriftDLig" pitchFamily="2" charset="77"/>
              </a:defRPr>
            </a:lvl2pPr>
            <a:lvl3pPr>
              <a:defRPr sz="1813" b="0" i="0">
                <a:latin typeface="VAGRundschriftDLig" pitchFamily="2" charset="77"/>
              </a:defRPr>
            </a:lvl3pPr>
            <a:lvl4pPr>
              <a:defRPr sz="1625" b="0" i="0">
                <a:latin typeface="VAGRundschriftDLig" pitchFamily="2" charset="77"/>
              </a:defRPr>
            </a:lvl4pPr>
            <a:lvl5pPr>
              <a:defRPr sz="1625" b="0" i="0">
                <a:latin typeface="VAGRundschriftDLig"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836882" y="666750"/>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dirty="0">
                <a:solidFill>
                  <a:srgbClr val="FFC117"/>
                </a:solidFill>
                <a:latin typeface="VAGRundschriftD" panose="00000500000000000000" pitchFamily="50" charset="0"/>
                <a:ea typeface="+mn-ea"/>
                <a:cs typeface="+mn-cs"/>
              </a:rPr>
              <a:t>Introduction</a:t>
            </a:r>
            <a:r>
              <a:rPr lang="en-US" sz="1125" b="1" dirty="0">
                <a:solidFill>
                  <a:srgbClr val="FFFF00"/>
                </a:solidFill>
                <a:latin typeface="VAGRundschriftD" panose="00000500000000000000" pitchFamily="50" charset="0"/>
                <a:ea typeface="+mn-ea"/>
                <a:cs typeface="+mn-cs"/>
              </a:rPr>
              <a:t> </a:t>
            </a:r>
            <a:r>
              <a:rPr lang="en-US" sz="1125" b="1" dirty="0">
                <a:solidFill>
                  <a:schemeClr val="tx1"/>
                </a:solidFill>
                <a:latin typeface="VAGRundschriftD" panose="00000500000000000000" pitchFamily="50" charset="0"/>
                <a:ea typeface="+mn-ea"/>
                <a:cs typeface="+mn-cs"/>
              </a:rPr>
              <a:t>(</a:t>
            </a:r>
            <a:fld id="{F6F39CF2-87E7-FF4A-9C8E-A745CB692DE9}" type="slidenum">
              <a:rPr lang="en-US" sz="1125" b="1">
                <a:solidFill>
                  <a:schemeClr val="tx1"/>
                </a:solidFill>
                <a:latin typeface="VAGRundschriftD" panose="00000500000000000000" pitchFamily="50" charset="0"/>
                <a:ea typeface="+mn-ea"/>
                <a:cs typeface="+mn-cs"/>
              </a:rPr>
              <a:pPr algn="ctr" eaLnBrk="0" hangingPunct="0">
                <a:defRPr/>
              </a:pPr>
              <a:t>‹#›</a:t>
            </a:fld>
            <a:r>
              <a:rPr lang="en-US" sz="1125"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8153400"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VAGRundschriftDLig" panose="00000400000000000000" pitchFamily="50" charset="0"/>
                <a:ea typeface="+mn-ea"/>
                <a:cs typeface="+mn-cs"/>
              </a:rPr>
              <a:t>Garcia, </a:t>
            </a:r>
            <a:r>
              <a:rPr lang="en-US" sz="875" b="0" i="0" dirty="0" err="1">
                <a:solidFill>
                  <a:schemeClr val="tx1"/>
                </a:solidFill>
                <a:latin typeface="VAGRundschriftDLig" panose="00000400000000000000" pitchFamily="50" charset="0"/>
                <a:ea typeface="+mn-ea"/>
                <a:cs typeface="+mn-cs"/>
              </a:rPr>
              <a:t>Nikolić</a:t>
            </a:r>
            <a:endParaRPr lang="en-US" sz="875"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76200" y="57150"/>
            <a:ext cx="609600" cy="6096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8334212" y="4860074"/>
            <a:ext cx="809788" cy="283426"/>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838200" y="57150"/>
            <a:ext cx="7877176" cy="5715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82AFCD5E-49BF-E247-8C97-949C07F042FD}"/>
              </a:ext>
            </a:extLst>
          </p:cNvPr>
          <p:cNvPicPr>
            <a:picLocks noChangeAspect="1"/>
          </p:cNvPicPr>
          <p:nvPr userDrawn="1"/>
        </p:nvPicPr>
        <p:blipFill>
          <a:blip r:embed="rId5"/>
          <a:stretch>
            <a:fillRect/>
          </a:stretch>
        </p:blipFill>
        <p:spPr>
          <a:xfrm>
            <a:off x="2263606" y="4781550"/>
            <a:ext cx="948506" cy="292100"/>
          </a:xfrm>
          <a:prstGeom prst="rect">
            <a:avLst/>
          </a:prstGeom>
        </p:spPr>
      </p:pic>
    </p:spTree>
    <p:extLst>
      <p:ext uri="{BB962C8B-B14F-4D97-AF65-F5344CB8AC3E}">
        <p14:creationId xmlns:p14="http://schemas.microsoft.com/office/powerpoint/2010/main" val="375285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ub Title">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E4CFABA2-5755-E8E1-0F14-91368C976D6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
          <p:cNvSpPr/>
          <p:nvPr/>
        </p:nvSpPr>
        <p:spPr>
          <a:xfrm>
            <a:off x="309567" y="510779"/>
            <a:ext cx="46037"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5" name="Rectangle 4"/>
          <p:cNvSpPr/>
          <p:nvPr/>
        </p:nvSpPr>
        <p:spPr>
          <a:xfrm>
            <a:off x="268289" y="510779"/>
            <a:ext cx="2857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6" name="Rectangle 5"/>
          <p:cNvSpPr/>
          <p:nvPr/>
        </p:nvSpPr>
        <p:spPr>
          <a:xfrm>
            <a:off x="249239" y="510779"/>
            <a:ext cx="9525"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a:p>
        </p:txBody>
      </p:sp>
      <p:sp>
        <p:nvSpPr>
          <p:cNvPr id="7" name="Rectangle 6"/>
          <p:cNvSpPr/>
          <p:nvPr/>
        </p:nvSpPr>
        <p:spPr>
          <a:xfrm>
            <a:off x="222250" y="510779"/>
            <a:ext cx="7938" cy="273844"/>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81639" tIns="40819" rIns="81639" bIns="40819" anchor="ctr"/>
          <a:lstStyle/>
          <a:p>
            <a:pPr algn="ctr">
              <a:defRPr/>
            </a:pPr>
            <a:endParaRPr lang="en-US" sz="14297" dirty="0"/>
          </a:p>
        </p:txBody>
      </p:sp>
      <p:sp>
        <p:nvSpPr>
          <p:cNvPr id="9" name="Subtitle 8"/>
          <p:cNvSpPr>
            <a:spLocks noGrp="1"/>
          </p:cNvSpPr>
          <p:nvPr>
            <p:ph type="subTitle" idx="1"/>
          </p:nvPr>
        </p:nvSpPr>
        <p:spPr>
          <a:xfrm>
            <a:off x="2743200" y="2125980"/>
            <a:ext cx="5943600" cy="113157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6313" b="1" i="0" cap="none" spc="0">
                <a:ln w="11430"/>
                <a:solidFill>
                  <a:srgbClr val="D0940C"/>
                </a:solidFill>
                <a:effectLst>
                  <a:outerShdw blurRad="50800" dist="39000" dir="5460000" algn="tl">
                    <a:srgbClr val="000000">
                      <a:alpha val="38000"/>
                    </a:srgbClr>
                  </a:outerShdw>
                </a:effectLst>
                <a:latin typeface="18 VAG Rounded Bold   07390" pitchFamily="2" charset="0"/>
              </a:defRPr>
            </a:lvl1pPr>
            <a:lvl2pPr marL="408194" indent="0" algn="ctr">
              <a:buNone/>
            </a:lvl2pPr>
            <a:lvl3pPr marL="816388" indent="0" algn="ctr">
              <a:buNone/>
            </a:lvl3pPr>
            <a:lvl4pPr marL="1224582" indent="0" algn="ctr">
              <a:buNone/>
            </a:lvl4pPr>
            <a:lvl5pPr marL="1632776" indent="0" algn="ctr">
              <a:buNone/>
            </a:lvl5pPr>
            <a:lvl6pPr marL="2040969" indent="0" algn="ctr">
              <a:buNone/>
            </a:lvl6pPr>
            <a:lvl7pPr marL="2449163" indent="0" algn="ctr">
              <a:buNone/>
            </a:lvl7pPr>
            <a:lvl8pPr marL="2857357" indent="0" algn="ctr">
              <a:buNone/>
            </a:lvl8pPr>
            <a:lvl9pPr marL="3265551" indent="0" algn="ctr">
              <a:buNone/>
            </a:lvl9pPr>
          </a:lstStyle>
          <a:p>
            <a:r>
              <a:rPr lang="en-US" dirty="0"/>
              <a:t>Click to edit Master subtitle style</a:t>
            </a:r>
          </a:p>
        </p:txBody>
      </p:sp>
      <p:sp>
        <p:nvSpPr>
          <p:cNvPr id="11" name="Oval 10"/>
          <p:cNvSpPr/>
          <p:nvPr userDrawn="1"/>
        </p:nvSpPr>
        <p:spPr>
          <a:xfrm>
            <a:off x="2769688" y="4181782"/>
            <a:ext cx="5898063" cy="29496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4297" dirty="0"/>
          </a:p>
        </p:txBody>
      </p:sp>
    </p:spTree>
    <p:extLst>
      <p:ext uri="{BB962C8B-B14F-4D97-AF65-F5344CB8AC3E}">
        <p14:creationId xmlns:p14="http://schemas.microsoft.com/office/powerpoint/2010/main" val="3979850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39645CDF-D9DE-5166-94C4-3787EC242D88}"/>
              </a:ext>
            </a:extLst>
          </p:cNvPr>
          <p:cNvPicPr>
            <a:picLocks noChangeAspect="1"/>
          </p:cNvPicPr>
          <p:nvPr userDrawn="1"/>
        </p:nvPicPr>
        <p:blipFill>
          <a:blip r:embed="rId19"/>
          <a:stretch>
            <a:fillRect/>
          </a:stretch>
        </p:blipFill>
        <p:spPr>
          <a:xfrm>
            <a:off x="0" y="0"/>
            <a:ext cx="9144000" cy="5143500"/>
          </a:xfrm>
          <a:prstGeom prst="rect">
            <a:avLst/>
          </a:prstGeom>
        </p:spPr>
      </p:pic>
      <p:sp>
        <p:nvSpPr>
          <p:cNvPr id="18" name="Rectangle 10"/>
          <p:cNvSpPr>
            <a:spLocks noChangeArrowheads="1"/>
          </p:cNvSpPr>
          <p:nvPr userDrawn="1"/>
        </p:nvSpPr>
        <p:spPr bwMode="auto">
          <a:xfrm>
            <a:off x="2286000" y="4934196"/>
            <a:ext cx="6858000" cy="218923"/>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ctr" eaLnBrk="0" hangingPunct="0">
              <a:defRPr/>
            </a:pPr>
            <a:r>
              <a:rPr lang="en-US" sz="1125" b="1" i="0" dirty="0">
                <a:solidFill>
                  <a:srgbClr val="FFC115"/>
                </a:solidFill>
                <a:latin typeface="18 VAG Rounded Bold   07390" pitchFamily="2" charset="0"/>
                <a:ea typeface="+mn-ea"/>
                <a:cs typeface="+mn-cs"/>
              </a:rPr>
              <a:t>Pipelining I</a:t>
            </a:r>
            <a:r>
              <a:rPr lang="en-US" sz="1125" b="1" i="0" dirty="0">
                <a:solidFill>
                  <a:srgbClr val="FFFF00"/>
                </a:solidFill>
                <a:latin typeface="18 VAG Rounded Bold   07390" pitchFamily="2" charset="0"/>
                <a:ea typeface="+mn-ea"/>
                <a:cs typeface="+mn-cs"/>
              </a:rPr>
              <a:t> </a:t>
            </a:r>
            <a:r>
              <a:rPr lang="en-US" sz="1125" b="1" i="0" dirty="0">
                <a:solidFill>
                  <a:schemeClr val="tx1"/>
                </a:solidFill>
                <a:latin typeface="18 VAG Rounded Bold   07390" pitchFamily="2" charset="0"/>
                <a:ea typeface="+mn-ea"/>
                <a:cs typeface="+mn-cs"/>
              </a:rPr>
              <a:t>(</a:t>
            </a:r>
            <a:fld id="{F6F39CF2-87E7-FF4A-9C8E-A745CB692DE9}" type="slidenum">
              <a:rPr lang="en-US" sz="1125" b="1" i="0">
                <a:solidFill>
                  <a:schemeClr val="tx1"/>
                </a:solidFill>
                <a:latin typeface="18 VAG Rounded Bold   07390" pitchFamily="2" charset="0"/>
                <a:ea typeface="+mn-ea"/>
                <a:cs typeface="+mn-cs"/>
              </a:rPr>
              <a:pPr algn="ctr" eaLnBrk="0" hangingPunct="0">
                <a:defRPr/>
              </a:pPr>
              <a:t>‹#›</a:t>
            </a:fld>
            <a:r>
              <a:rPr lang="en-US" sz="1125" b="1" i="0" dirty="0">
                <a:solidFill>
                  <a:schemeClr val="tx1"/>
                </a:solidFill>
                <a:latin typeface="18 VAG Rounded Bold   07390" pitchFamily="2" charset="0"/>
                <a:ea typeface="+mn-ea"/>
                <a:cs typeface="+mn-cs"/>
              </a:rPr>
              <a:t>)</a:t>
            </a:r>
          </a:p>
        </p:txBody>
      </p:sp>
      <p:cxnSp>
        <p:nvCxnSpPr>
          <p:cNvPr id="13" name="Straight Connector 12"/>
          <p:cNvCxnSpPr>
            <a:cxnSpLocks/>
          </p:cNvCxnSpPr>
          <p:nvPr userDrawn="1"/>
        </p:nvCxnSpPr>
        <p:spPr>
          <a:xfrm>
            <a:off x="836882" y="666458"/>
            <a:ext cx="7849919" cy="292"/>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027" name="Text Placeholder 12"/>
          <p:cNvSpPr>
            <a:spLocks noGrp="1"/>
          </p:cNvSpPr>
          <p:nvPr>
            <p:ph type="body" idx="1"/>
          </p:nvPr>
        </p:nvSpPr>
        <p:spPr bwMode="auto">
          <a:xfrm>
            <a:off x="2286000" y="681037"/>
            <a:ext cx="6429376" cy="4024313"/>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544926C7-7ABA-BC4B-B059-3F085BB916B3}"/>
              </a:ext>
            </a:extLst>
          </p:cNvPr>
          <p:cNvPicPr>
            <a:picLocks noChangeAspect="1"/>
          </p:cNvPicPr>
          <p:nvPr userDrawn="1"/>
        </p:nvPicPr>
        <p:blipFill>
          <a:blip r:embed="rId20"/>
          <a:stretch>
            <a:fillRect/>
          </a:stretch>
        </p:blipFill>
        <p:spPr>
          <a:xfrm>
            <a:off x="8334212" y="4860074"/>
            <a:ext cx="809788" cy="283426"/>
          </a:xfrm>
          <a:prstGeom prst="rect">
            <a:avLst/>
          </a:prstGeom>
        </p:spPr>
      </p:pic>
      <p:sp>
        <p:nvSpPr>
          <p:cNvPr id="22" name="Title Placeholder 21"/>
          <p:cNvSpPr>
            <a:spLocks noGrp="1"/>
          </p:cNvSpPr>
          <p:nvPr>
            <p:ph type="title"/>
          </p:nvPr>
        </p:nvSpPr>
        <p:spPr>
          <a:xfrm>
            <a:off x="838200" y="57150"/>
            <a:ext cx="7877176" cy="571500"/>
          </a:xfrm>
          <a:prstGeom prst="rect">
            <a:avLst/>
          </a:prstGeom>
        </p:spPr>
        <p:txBody>
          <a:bodyPr vert="horz" lIns="130622" tIns="65310" rIns="130622" bIns="65310" anchor="t">
            <a:noAutofit/>
          </a:bodyPr>
          <a:lstStyle/>
          <a:p>
            <a:r>
              <a:rPr lang="en-US" dirty="0"/>
              <a:t>Click to edit Master title style</a:t>
            </a:r>
          </a:p>
        </p:txBody>
      </p:sp>
      <p:pic>
        <p:nvPicPr>
          <p:cNvPr id="10" name="Picture 9">
            <a:extLst>
              <a:ext uri="{FF2B5EF4-FFF2-40B4-BE49-F238E27FC236}">
                <a16:creationId xmlns:a16="http://schemas.microsoft.com/office/drawing/2014/main" id="{B073723A-86A7-6746-8062-52657EB054C9}"/>
              </a:ext>
            </a:extLst>
          </p:cNvPr>
          <p:cNvPicPr>
            <a:picLocks noChangeAspect="1"/>
          </p:cNvPicPr>
          <p:nvPr userDrawn="1"/>
        </p:nvPicPr>
        <p:blipFill>
          <a:blip r:embed="rId21"/>
          <a:stretch>
            <a:fillRect/>
          </a:stretch>
        </p:blipFill>
        <p:spPr>
          <a:xfrm>
            <a:off x="2263606" y="4781550"/>
            <a:ext cx="948506" cy="292100"/>
          </a:xfrm>
          <a:prstGeom prst="rect">
            <a:avLst/>
          </a:prstGeom>
        </p:spPr>
      </p:pic>
      <p:pic>
        <p:nvPicPr>
          <p:cNvPr id="11" name="Picture 10">
            <a:extLst>
              <a:ext uri="{FF2B5EF4-FFF2-40B4-BE49-F238E27FC236}">
                <a16:creationId xmlns:a16="http://schemas.microsoft.com/office/drawing/2014/main" id="{5154BFA1-742A-6040-9A02-17161CC49CF5}"/>
              </a:ext>
            </a:extLst>
          </p:cNvPr>
          <p:cNvPicPr>
            <a:picLocks noChangeAspect="1"/>
          </p:cNvPicPr>
          <p:nvPr userDrawn="1"/>
        </p:nvPicPr>
        <p:blipFill>
          <a:blip r:embed="rId22"/>
          <a:srcRect/>
          <a:stretch/>
        </p:blipFill>
        <p:spPr>
          <a:xfrm>
            <a:off x="76200" y="57150"/>
            <a:ext cx="609600" cy="609600"/>
          </a:xfrm>
          <a:prstGeom prst="rect">
            <a:avLst/>
          </a:prstGeom>
        </p:spPr>
      </p:pic>
      <p:sp>
        <p:nvSpPr>
          <p:cNvPr id="2" name="Rectangle 11">
            <a:extLst>
              <a:ext uri="{FF2B5EF4-FFF2-40B4-BE49-F238E27FC236}">
                <a16:creationId xmlns:a16="http://schemas.microsoft.com/office/drawing/2014/main" id="{C93B443B-A2E8-2B37-67A2-03E7832CD113}"/>
              </a:ext>
            </a:extLst>
          </p:cNvPr>
          <p:cNvSpPr>
            <a:spLocks noChangeArrowheads="1"/>
          </p:cNvSpPr>
          <p:nvPr userDrawn="1"/>
        </p:nvSpPr>
        <p:spPr bwMode="auto">
          <a:xfrm>
            <a:off x="8153401" y="4686300"/>
            <a:ext cx="990601" cy="180451"/>
          </a:xfrm>
          <a:prstGeom prst="rect">
            <a:avLst/>
          </a:prstGeom>
          <a:noFill/>
          <a:ln w="12700">
            <a:noFill/>
            <a:miter lim="800000"/>
            <a:headEnd/>
            <a:tailEnd/>
          </a:ln>
          <a:effectLst/>
        </p:spPr>
        <p:txBody>
          <a:bodyPr wrap="square" lIns="56694" tIns="22678" rIns="56694" bIns="22678">
            <a:prstTxWarp prst="textNoShape">
              <a:avLst/>
            </a:prstTxWarp>
            <a:spAutoFit/>
          </a:bodyPr>
          <a:lstStyle/>
          <a:p>
            <a:pPr algn="r" eaLnBrk="0" hangingPunct="0">
              <a:defRPr/>
            </a:pPr>
            <a:r>
              <a:rPr lang="en-US" sz="875" b="0" i="0" dirty="0">
                <a:solidFill>
                  <a:schemeClr val="tx1"/>
                </a:solidFill>
                <a:latin typeface="18 VAG Rounded Thin   55390" pitchFamily="2" charset="0"/>
                <a:ea typeface="+mn-ea"/>
                <a:cs typeface="+mn-cs"/>
              </a:rPr>
              <a:t>Garcia, Yan</a:t>
            </a:r>
          </a:p>
        </p:txBody>
      </p:sp>
    </p:spTree>
  </p:cSld>
  <p:clrMap bg1="dk1" tx1="lt1" bg2="dk2" tx2="lt2" accent1="accent1" accent2="accent2" accent3="accent3" accent4="accent4" accent5="accent5" accent6="accent6" hlink="hlink" folHlink="folHlink"/>
  <p:sldLayoutIdLst>
    <p:sldLayoutId id="2147483694" r:id="rId1"/>
    <p:sldLayoutId id="2147483687" r:id="rId2"/>
    <p:sldLayoutId id="2147483673" r:id="rId3"/>
    <p:sldLayoutId id="2147483675" r:id="rId4"/>
    <p:sldLayoutId id="2147483688" r:id="rId5"/>
    <p:sldLayoutId id="2147483689" r:id="rId6"/>
    <p:sldLayoutId id="2147483690" r:id="rId7"/>
    <p:sldLayoutId id="2147483691" r:id="rId8"/>
    <p:sldLayoutId id="2147483685" r:id="rId9"/>
    <p:sldLayoutId id="2147483686" r:id="rId10"/>
    <p:sldLayoutId id="2147483681" r:id="rId11"/>
    <p:sldLayoutId id="2147483682" r:id="rId12"/>
    <p:sldLayoutId id="2147483683" r:id="rId13"/>
    <p:sldLayoutId id="2147483680" r:id="rId14"/>
    <p:sldLayoutId id="2147483676" r:id="rId15"/>
    <p:sldLayoutId id="2147483693" r:id="rId16"/>
    <p:sldLayoutId id="2147483695" r:id="rId17"/>
  </p:sldLayoutIdLst>
  <p:txStyles>
    <p:titleStyle>
      <a:lvl1pPr algn="l" rtl="0" eaLnBrk="0" fontAlgn="base" hangingPunct="0">
        <a:spcBef>
          <a:spcPct val="0"/>
        </a:spcBef>
        <a:spcAft>
          <a:spcPct val="0"/>
        </a:spcAft>
        <a:defRPr sz="3200" kern="1200" spc="-89">
          <a:solidFill>
            <a:srgbClr val="E4DDD2"/>
          </a:solidFill>
          <a:latin typeface="18 VAG Rounded Bold   07390"/>
          <a:ea typeface="ＭＳ Ｐゴシック" charset="-128"/>
          <a:cs typeface="AppleGaramond Bd"/>
        </a:defRPr>
      </a:lvl1pPr>
      <a:lvl2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3625">
          <a:solidFill>
            <a:srgbClr val="C1EEFF"/>
          </a:solidFill>
          <a:latin typeface="18 VAG Rounded Bold   07390" charset="0"/>
          <a:ea typeface="ＭＳ Ｐゴシック" charset="-128"/>
          <a:cs typeface="ＭＳ Ｐゴシック" charset="-128"/>
        </a:defRPr>
      </a:lvl5pPr>
      <a:lvl6pPr marL="408194" algn="l" rtl="0" fontAlgn="base">
        <a:spcBef>
          <a:spcPct val="0"/>
        </a:spcBef>
        <a:spcAft>
          <a:spcPct val="0"/>
        </a:spcAft>
        <a:defRPr sz="3625" b="1">
          <a:solidFill>
            <a:srgbClr val="C1EEFF"/>
          </a:solidFill>
          <a:latin typeface="Corbel" charset="0"/>
          <a:ea typeface="ＭＳ Ｐゴシック" charset="-128"/>
          <a:cs typeface="ＭＳ Ｐゴシック" charset="-128"/>
        </a:defRPr>
      </a:lvl6pPr>
      <a:lvl7pPr marL="816388" algn="l" rtl="0" fontAlgn="base">
        <a:spcBef>
          <a:spcPct val="0"/>
        </a:spcBef>
        <a:spcAft>
          <a:spcPct val="0"/>
        </a:spcAft>
        <a:defRPr sz="3625" b="1">
          <a:solidFill>
            <a:srgbClr val="C1EEFF"/>
          </a:solidFill>
          <a:latin typeface="Corbel" charset="0"/>
          <a:ea typeface="ＭＳ Ｐゴシック" charset="-128"/>
          <a:cs typeface="ＭＳ Ｐゴシック" charset="-128"/>
        </a:defRPr>
      </a:lvl7pPr>
      <a:lvl8pPr marL="1224582" algn="l" rtl="0" fontAlgn="base">
        <a:spcBef>
          <a:spcPct val="0"/>
        </a:spcBef>
        <a:spcAft>
          <a:spcPct val="0"/>
        </a:spcAft>
        <a:defRPr sz="3625" b="1">
          <a:solidFill>
            <a:srgbClr val="C1EEFF"/>
          </a:solidFill>
          <a:latin typeface="Corbel" charset="0"/>
          <a:ea typeface="ＭＳ Ｐゴシック" charset="-128"/>
          <a:cs typeface="ＭＳ Ｐゴシック" charset="-128"/>
        </a:defRPr>
      </a:lvl8pPr>
      <a:lvl9pPr marL="1632776" algn="l" rtl="0" fontAlgn="base">
        <a:spcBef>
          <a:spcPct val="0"/>
        </a:spcBef>
        <a:spcAft>
          <a:spcPct val="0"/>
        </a:spcAft>
        <a:defRPr sz="3625" b="1">
          <a:solidFill>
            <a:srgbClr val="C1EEFF"/>
          </a:solidFill>
          <a:latin typeface="Corbel" charset="0"/>
          <a:ea typeface="ＭＳ Ｐゴシック" charset="-128"/>
          <a:cs typeface="ＭＳ Ｐゴシック" charset="-128"/>
        </a:defRPr>
      </a:lvl9pPr>
    </p:titleStyle>
    <p:bodyStyle>
      <a:lvl1pPr marL="367091" indent="-306146" algn="l" rtl="0" eaLnBrk="0" fontAlgn="base" hangingPunct="0">
        <a:spcBef>
          <a:spcPts val="625"/>
        </a:spcBef>
        <a:spcAft>
          <a:spcPct val="0"/>
        </a:spcAft>
        <a:buClr>
          <a:srgbClr val="E4DDD2"/>
        </a:buClr>
        <a:buSzPct val="95000"/>
        <a:buFont typeface="Wingdings" pitchFamily="-1" charset="2"/>
        <a:buChar char=""/>
        <a:defRPr sz="2400" b="0" i="0" kern="1200">
          <a:solidFill>
            <a:schemeClr val="tx1"/>
          </a:solidFill>
          <a:latin typeface="18 VAG Rounded Light   02390" pitchFamily="2" charset="0"/>
          <a:ea typeface="ＭＳ Ｐゴシック" charset="-128"/>
          <a:cs typeface="18 VAG Rounded Light   02390" pitchFamily="2" charset="0"/>
        </a:defRPr>
      </a:lvl1pPr>
      <a:lvl2pPr marL="660481" indent="-255121" algn="l" rtl="0" eaLnBrk="0" fontAlgn="base" hangingPunct="0">
        <a:spcBef>
          <a:spcPct val="20000"/>
        </a:spcBef>
        <a:spcAft>
          <a:spcPct val="0"/>
        </a:spcAft>
        <a:buSzPct val="90000"/>
        <a:buFont typeface="Wingdings" pitchFamily="-1" charset="2"/>
        <a:buChar char=""/>
        <a:defRPr sz="2000" b="0" i="0" kern="1200">
          <a:solidFill>
            <a:srgbClr val="C5DBC3"/>
          </a:solidFill>
          <a:latin typeface="18 VAG Rounded Light   02390" pitchFamily="2" charset="0"/>
          <a:ea typeface="ＭＳ Ｐゴシック" charset="-128"/>
          <a:cs typeface="+mn-cs"/>
        </a:defRPr>
      </a:lvl2pPr>
      <a:lvl3pPr marL="888673" indent="-204097" algn="l" rtl="0" eaLnBrk="0" fontAlgn="base" hangingPunct="0">
        <a:spcBef>
          <a:spcPct val="20000"/>
        </a:spcBef>
        <a:spcAft>
          <a:spcPct val="0"/>
        </a:spcAft>
        <a:buFont typeface="Wingdings 2" pitchFamily="-1" charset="2"/>
        <a:buChar char=""/>
        <a:defRPr sz="2000" b="0" i="0" kern="1200">
          <a:solidFill>
            <a:srgbClr val="00BEE2"/>
          </a:solidFill>
          <a:latin typeface="18 VAG Rounded Light   02390" pitchFamily="2" charset="0"/>
          <a:ea typeface="ＭＳ Ｐゴシック" charset="-128"/>
          <a:cs typeface="+mn-cs"/>
        </a:defRPr>
      </a:lvl3pPr>
      <a:lvl4pPr marL="1264171" indent="-342900" algn="l" rtl="0" eaLnBrk="0" fontAlgn="base" hangingPunct="0">
        <a:spcBef>
          <a:spcPct val="20000"/>
        </a:spcBef>
        <a:spcAft>
          <a:spcPct val="0"/>
        </a:spcAft>
        <a:buClr>
          <a:srgbClr val="FFC000"/>
        </a:buClr>
        <a:buFont typeface="Arial" panose="020B0604020202020204" pitchFamily="34" charset="0"/>
        <a:buChar char="•"/>
        <a:defRPr sz="1875" b="0" i="0" kern="1200">
          <a:solidFill>
            <a:srgbClr val="FFC117"/>
          </a:solidFill>
          <a:latin typeface="18 VAG Rounded Light   02390" pitchFamily="2" charset="0"/>
          <a:ea typeface="ＭＳ Ｐゴシック" charset="-128"/>
          <a:cs typeface="+mn-cs"/>
        </a:defRPr>
      </a:lvl4pPr>
      <a:lvl5pPr marL="1322379" indent="-187089" algn="l" rtl="0" eaLnBrk="0" fontAlgn="base" hangingPunct="0">
        <a:spcBef>
          <a:spcPct val="20000"/>
        </a:spcBef>
        <a:spcAft>
          <a:spcPct val="0"/>
        </a:spcAft>
        <a:buClr>
          <a:schemeClr val="tx1"/>
        </a:buClr>
        <a:buFont typeface="Wingdings 2" pitchFamily="-1" charset="2"/>
        <a:buChar char=""/>
        <a:defRPr sz="1800" b="0" i="0" kern="1200">
          <a:solidFill>
            <a:srgbClr val="E4DDD2"/>
          </a:solidFill>
          <a:latin typeface="18 VAG Rounded Light   02390" pitchFamily="2" charset="0"/>
          <a:ea typeface="ＭＳ Ｐゴシック" charset="-128"/>
          <a:cs typeface="+mn-cs"/>
        </a:defRPr>
      </a:lvl5pPr>
      <a:lvl6pPr marL="1526645" indent="-187769" algn="l" rtl="0" eaLnBrk="1" latinLnBrk="0" hangingPunct="1">
        <a:spcBef>
          <a:spcPct val="20000"/>
        </a:spcBef>
        <a:buClr>
          <a:schemeClr val="accent3"/>
        </a:buClr>
        <a:buFont typeface="Wingdings 2"/>
        <a:buChar char=""/>
        <a:defRPr kumimoji="0" sz="1625" kern="1200">
          <a:solidFill>
            <a:schemeClr val="tx1"/>
          </a:solidFill>
          <a:latin typeface="+mn-lt"/>
          <a:ea typeface="+mn-ea"/>
          <a:cs typeface="+mn-cs"/>
        </a:defRPr>
      </a:lvl6pPr>
      <a:lvl7pPr marL="1698086"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7pPr>
      <a:lvl8pPr marL="1869528"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8pPr>
      <a:lvl9pPr marL="2040969" indent="-163278" algn="l" rtl="0" eaLnBrk="1" latinLnBrk="0" hangingPunct="1">
        <a:spcBef>
          <a:spcPct val="20000"/>
        </a:spcBef>
        <a:buClr>
          <a:schemeClr val="accent4"/>
        </a:buClr>
        <a:buFont typeface="Wingdings 2"/>
        <a:buChar char=""/>
        <a:defRPr kumimoji="0" sz="1375"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08194" algn="l" rtl="0" eaLnBrk="1" latinLnBrk="0" hangingPunct="1">
        <a:defRPr kumimoji="0" kern="1200">
          <a:solidFill>
            <a:schemeClr val="tx1"/>
          </a:solidFill>
          <a:latin typeface="+mn-lt"/>
          <a:ea typeface="+mn-ea"/>
          <a:cs typeface="+mn-cs"/>
        </a:defRPr>
      </a:lvl2pPr>
      <a:lvl3pPr marL="816388" algn="l" rtl="0" eaLnBrk="1" latinLnBrk="0" hangingPunct="1">
        <a:defRPr kumimoji="0" kern="1200">
          <a:solidFill>
            <a:schemeClr val="tx1"/>
          </a:solidFill>
          <a:latin typeface="+mn-lt"/>
          <a:ea typeface="+mn-ea"/>
          <a:cs typeface="+mn-cs"/>
        </a:defRPr>
      </a:lvl3pPr>
      <a:lvl4pPr marL="1224582" algn="l" rtl="0" eaLnBrk="1" latinLnBrk="0" hangingPunct="1">
        <a:defRPr kumimoji="0" kern="1200">
          <a:solidFill>
            <a:schemeClr val="tx1"/>
          </a:solidFill>
          <a:latin typeface="+mn-lt"/>
          <a:ea typeface="+mn-ea"/>
          <a:cs typeface="+mn-cs"/>
        </a:defRPr>
      </a:lvl4pPr>
      <a:lvl5pPr marL="1632776" algn="l" rtl="0" eaLnBrk="1" latinLnBrk="0" hangingPunct="1">
        <a:defRPr kumimoji="0" kern="1200">
          <a:solidFill>
            <a:schemeClr val="tx1"/>
          </a:solidFill>
          <a:latin typeface="+mn-lt"/>
          <a:ea typeface="+mn-ea"/>
          <a:cs typeface="+mn-cs"/>
        </a:defRPr>
      </a:lvl5pPr>
      <a:lvl6pPr marL="2040969" algn="l" rtl="0" eaLnBrk="1" latinLnBrk="0" hangingPunct="1">
        <a:defRPr kumimoji="0" kern="1200">
          <a:solidFill>
            <a:schemeClr val="tx1"/>
          </a:solidFill>
          <a:latin typeface="+mn-lt"/>
          <a:ea typeface="+mn-ea"/>
          <a:cs typeface="+mn-cs"/>
        </a:defRPr>
      </a:lvl6pPr>
      <a:lvl7pPr marL="2449163" algn="l" rtl="0" eaLnBrk="1" latinLnBrk="0" hangingPunct="1">
        <a:defRPr kumimoji="0" kern="1200">
          <a:solidFill>
            <a:schemeClr val="tx1"/>
          </a:solidFill>
          <a:latin typeface="+mn-lt"/>
          <a:ea typeface="+mn-ea"/>
          <a:cs typeface="+mn-cs"/>
        </a:defRPr>
      </a:lvl7pPr>
      <a:lvl8pPr marL="2857357" algn="l" rtl="0" eaLnBrk="1" latinLnBrk="0" hangingPunct="1">
        <a:defRPr kumimoji="0" kern="1200">
          <a:solidFill>
            <a:schemeClr val="tx1"/>
          </a:solidFill>
          <a:latin typeface="+mn-lt"/>
          <a:ea typeface="+mn-ea"/>
          <a:cs typeface="+mn-cs"/>
        </a:defRPr>
      </a:lvl8pPr>
      <a:lvl9pPr marL="3265551"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A33D-DEF1-4C8C-0457-F52ED09A78F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E561B01-785C-E4B4-360A-EB2003E729F0}"/>
              </a:ext>
            </a:extLst>
          </p:cNvPr>
          <p:cNvSpPr>
            <a:spLocks noGrp="1"/>
          </p:cNvSpPr>
          <p:nvPr>
            <p:ph type="subTitle" idx="1"/>
          </p:nvPr>
        </p:nvSpPr>
        <p:spPr/>
        <p:txBody>
          <a:bodyPr/>
          <a:lstStyle/>
          <a:p>
            <a:endParaRPr lang="en-US"/>
          </a:p>
        </p:txBody>
      </p:sp>
      <p:pic>
        <p:nvPicPr>
          <p:cNvPr id="5" name="slide.url=https://www.polleverywhere.com/multiple_choice_polls/gLYsUx36lO6jCWyFlND9A?state=opened&amp;flow=Default&amp;onscreen=persist">
            <a:extLst>
              <a:ext uri="{FF2B5EF4-FFF2-40B4-BE49-F238E27FC236}">
                <a16:creationId xmlns:a16="http://schemas.microsoft.com/office/drawing/2014/main" id="{9A0BC971-8455-4B9B-F05E-9411C76E53D3}"/>
              </a:ext>
            </a:extLst>
          </p:cNvPr>
          <p:cNvPicPr>
            <a:picLocks/>
          </p:cNvPicPr>
          <p:nvPr/>
        </p:nvPicPr>
        <p:blipFill>
          <a:blip r:embed="rId3"/>
          <a:stretch>
            <a:fillRect/>
          </a:stretch>
        </p:blipFill>
        <p:spPr>
          <a:xfrm>
            <a:off x="63500" y="63500"/>
            <a:ext cx="9017000" cy="5016500"/>
          </a:xfrm>
          <a:prstGeom prst="rect">
            <a:avLst/>
          </a:prstGeom>
        </p:spPr>
      </p:pic>
    </p:spTree>
    <p:extLst>
      <p:ext uri="{BB962C8B-B14F-4D97-AF65-F5344CB8AC3E}">
        <p14:creationId xmlns:p14="http://schemas.microsoft.com/office/powerpoint/2010/main" val="251105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graphicFrame>
        <p:nvGraphicFramePr>
          <p:cNvPr id="313" name="Google Shape;313;p8"/>
          <p:cNvGraphicFramePr/>
          <p:nvPr>
            <p:extLst>
              <p:ext uri="{D42A27DB-BD31-4B8C-83A1-F6EECF244321}">
                <p14:modId xmlns:p14="http://schemas.microsoft.com/office/powerpoint/2010/main" val="1853900766"/>
              </p:ext>
            </p:extLst>
          </p:nvPr>
        </p:nvGraphicFramePr>
        <p:xfrm>
          <a:off x="838200" y="917886"/>
          <a:ext cx="7877175" cy="2255470"/>
        </p:xfrm>
        <a:graphic>
          <a:graphicData uri="http://schemas.openxmlformats.org/drawingml/2006/table">
            <a:tbl>
              <a:tblPr firstRow="1" bandRow="1">
                <a:tableStyleId>{9D7B26C5-4107-4FEC-AEDC-1716B250A1EF}</a:tableStyleId>
              </a:tblPr>
              <a:tblGrid>
                <a:gridCol w="2434902">
                  <a:extLst>
                    <a:ext uri="{9D8B030D-6E8A-4147-A177-3AD203B41FA5}">
                      <a16:colId xmlns:a16="http://schemas.microsoft.com/office/drawing/2014/main" val="20000"/>
                    </a:ext>
                  </a:extLst>
                </a:gridCol>
                <a:gridCol w="5442273">
                  <a:extLst>
                    <a:ext uri="{9D8B030D-6E8A-4147-A177-3AD203B41FA5}">
                      <a16:colId xmlns:a16="http://schemas.microsoft.com/office/drawing/2014/main" val="20001"/>
                    </a:ext>
                  </a:extLst>
                </a:gridCol>
              </a:tblGrid>
              <a:tr h="403750">
                <a:tc>
                  <a:txBody>
                    <a:bodyPr/>
                    <a:lstStyle/>
                    <a:p>
                      <a:pPr marL="0" marR="0" lvl="0" indent="0" algn="l" rtl="0">
                        <a:spcBef>
                          <a:spcPts val="0"/>
                        </a:spcBef>
                        <a:spcAft>
                          <a:spcPts val="0"/>
                        </a:spcAft>
                        <a:buNone/>
                      </a:pPr>
                      <a:r>
                        <a:rPr lang="en-US" sz="1800" b="1" i="0" dirty="0">
                          <a:solidFill>
                            <a:schemeClr val="lt1"/>
                          </a:solidFill>
                          <a:latin typeface="18 VAG Rounded Bold   07390" pitchFamily="2" charset="0"/>
                          <a:sym typeface="Arial"/>
                        </a:rPr>
                        <a:t>Transportation</a:t>
                      </a:r>
                      <a:endParaRPr b="1" i="0" dirty="0">
                        <a:latin typeface="18 VAG Rounded Bold   07390" pitchFamily="2" charset="0"/>
                      </a:endParaRPr>
                    </a:p>
                  </a:txBody>
                  <a:tcPr marL="91450" marR="91450" marT="34300" marB="34300"/>
                </a:tc>
                <a:tc>
                  <a:txBody>
                    <a:bodyPr/>
                    <a:lstStyle/>
                    <a:p>
                      <a:pPr marL="0" marR="0" lvl="0" indent="0" algn="l" rtl="0">
                        <a:spcBef>
                          <a:spcPts val="0"/>
                        </a:spcBef>
                        <a:spcAft>
                          <a:spcPts val="0"/>
                        </a:spcAft>
                        <a:buNone/>
                      </a:pPr>
                      <a:r>
                        <a:rPr lang="en-US" sz="1800" b="1" i="0">
                          <a:solidFill>
                            <a:schemeClr val="lt1"/>
                          </a:solidFill>
                          <a:latin typeface="18 VAG Rounded Bold   07390" pitchFamily="2" charset="0"/>
                          <a:sym typeface="Arial"/>
                        </a:rPr>
                        <a:t>Computer</a:t>
                      </a:r>
                      <a:endParaRPr b="1" i="0">
                        <a:latin typeface="18 VAG Rounded Bold   07390" pitchFamily="2" charset="0"/>
                      </a:endParaRPr>
                    </a:p>
                  </a:txBody>
                  <a:tcPr marL="91450" marR="91450" marT="34300" marB="34300"/>
                </a:tc>
                <a:extLst>
                  <a:ext uri="{0D108BD9-81ED-4DB2-BD59-A6C34878D82A}">
                    <a16:rowId xmlns:a16="http://schemas.microsoft.com/office/drawing/2014/main" val="10000"/>
                  </a:ext>
                </a:extLst>
              </a:tr>
              <a:tr h="170833">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Trip Time</a:t>
                      </a:r>
                      <a:endParaRPr b="0" i="0" dirty="0">
                        <a:latin typeface="18 VAG Rounded Light   02390" pitchFamily="2" charset="0"/>
                      </a:endParaRPr>
                    </a:p>
                  </a:txBody>
                  <a:tcPr marL="91450" marR="91450" marT="34300" marB="34300"/>
                </a:tc>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Program execution time: e.g. time to update display</a:t>
                      </a:r>
                      <a:endParaRPr b="0" i="0" dirty="0">
                        <a:latin typeface="18 VAG Rounded Light   02390" pitchFamily="2" charset="0"/>
                      </a:endParaRPr>
                    </a:p>
                  </a:txBody>
                  <a:tcPr marL="91450" marR="91450" marT="34300" marB="34300"/>
                </a:tc>
                <a:extLst>
                  <a:ext uri="{0D108BD9-81ED-4DB2-BD59-A6C34878D82A}">
                    <a16:rowId xmlns:a16="http://schemas.microsoft.com/office/drawing/2014/main" val="10001"/>
                  </a:ext>
                </a:extLst>
              </a:tr>
              <a:tr h="457483">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Time for 100 passengers</a:t>
                      </a:r>
                      <a:endParaRPr b="0" i="0" dirty="0">
                        <a:latin typeface="18 VAG Rounded Light   02390" pitchFamily="2" charset="0"/>
                      </a:endParaRPr>
                    </a:p>
                  </a:txBody>
                  <a:tcPr marL="91450" marR="91450" marT="34300" marB="34300"/>
                </a:tc>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Throughput: </a:t>
                      </a:r>
                      <a:br>
                        <a:rPr lang="en-US" sz="1800" b="0" i="0" dirty="0">
                          <a:solidFill>
                            <a:schemeClr val="lt1"/>
                          </a:solidFill>
                          <a:latin typeface="18 VAG Rounded Light   02390" pitchFamily="2" charset="0"/>
                          <a:sym typeface="Arial"/>
                        </a:rPr>
                      </a:br>
                      <a:r>
                        <a:rPr lang="en-US" sz="1800" b="0" i="0" dirty="0">
                          <a:solidFill>
                            <a:schemeClr val="lt1"/>
                          </a:solidFill>
                          <a:latin typeface="18 VAG Rounded Light   02390" pitchFamily="2" charset="0"/>
                          <a:sym typeface="Arial"/>
                        </a:rPr>
                        <a:t>e.g. number of server requests handled per hour</a:t>
                      </a:r>
                      <a:endParaRPr sz="1800" b="0" i="0" dirty="0">
                        <a:solidFill>
                          <a:schemeClr val="lt1"/>
                        </a:solidFill>
                        <a:latin typeface="18 VAG Rounded Light   02390" pitchFamily="2" charset="0"/>
                        <a:ea typeface="Arial"/>
                        <a:cs typeface="Arial"/>
                        <a:sym typeface="Arial"/>
                      </a:endParaRPr>
                    </a:p>
                  </a:txBody>
                  <a:tcPr marL="91450" marR="91450" marT="34300" marB="34300"/>
                </a:tc>
                <a:extLst>
                  <a:ext uri="{0D108BD9-81ED-4DB2-BD59-A6C34878D82A}">
                    <a16:rowId xmlns:a16="http://schemas.microsoft.com/office/drawing/2014/main" val="10002"/>
                  </a:ext>
                </a:extLst>
              </a:tr>
              <a:tr h="619059">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Gallons per passenger</a:t>
                      </a:r>
                      <a:endParaRPr sz="1800" b="0" i="0" dirty="0">
                        <a:solidFill>
                          <a:schemeClr val="lt1"/>
                        </a:solidFill>
                        <a:latin typeface="18 VAG Rounded Light   02390" pitchFamily="2" charset="0"/>
                        <a:ea typeface="Arial"/>
                        <a:cs typeface="Arial"/>
                        <a:sym typeface="Arial"/>
                      </a:endParaRPr>
                    </a:p>
                  </a:txBody>
                  <a:tcPr marL="91450" marR="91450" marT="34300" marB="34300"/>
                </a:tc>
                <a:tc>
                  <a:txBody>
                    <a:bodyPr/>
                    <a:lstStyle/>
                    <a:p>
                      <a:pPr marL="0" marR="0" lvl="0" indent="0" algn="l" rtl="0">
                        <a:spcBef>
                          <a:spcPts val="0"/>
                        </a:spcBef>
                        <a:spcAft>
                          <a:spcPts val="0"/>
                        </a:spcAft>
                        <a:buNone/>
                      </a:pPr>
                      <a:r>
                        <a:rPr lang="en-US" sz="1800" b="0" i="0" dirty="0">
                          <a:solidFill>
                            <a:schemeClr val="lt1"/>
                          </a:solidFill>
                          <a:latin typeface="18 VAG Rounded Light   02390" pitchFamily="2" charset="0"/>
                          <a:sym typeface="Arial"/>
                        </a:rPr>
                        <a:t>Energy per task*: </a:t>
                      </a:r>
                      <a:br>
                        <a:rPr lang="en-US" sz="1800" b="0" i="0" dirty="0">
                          <a:solidFill>
                            <a:schemeClr val="lt1"/>
                          </a:solidFill>
                          <a:latin typeface="18 VAG Rounded Light   02390" pitchFamily="2" charset="0"/>
                          <a:sym typeface="Arial"/>
                        </a:rPr>
                      </a:br>
                      <a:r>
                        <a:rPr lang="en-US" sz="1800" b="0" i="0" dirty="0">
                          <a:solidFill>
                            <a:schemeClr val="lt1"/>
                          </a:solidFill>
                          <a:latin typeface="18 VAG Rounded Light   02390" pitchFamily="2" charset="0"/>
                          <a:sym typeface="Arial"/>
                        </a:rPr>
                        <a:t>e.g. how many movies you can watch per battery charge or energy bill for datacenter</a:t>
                      </a:r>
                      <a:endParaRPr sz="1800" b="0" i="0" dirty="0">
                        <a:solidFill>
                          <a:schemeClr val="lt1"/>
                        </a:solidFill>
                        <a:latin typeface="18 VAG Rounded Light   02390" pitchFamily="2" charset="0"/>
                        <a:ea typeface="Arial"/>
                        <a:cs typeface="Arial"/>
                        <a:sym typeface="Arial"/>
                      </a:endParaRPr>
                    </a:p>
                  </a:txBody>
                  <a:tcPr marL="91450" marR="91450" marT="34300" marB="34300"/>
                </a:tc>
                <a:extLst>
                  <a:ext uri="{0D108BD9-81ED-4DB2-BD59-A6C34878D82A}">
                    <a16:rowId xmlns:a16="http://schemas.microsoft.com/office/drawing/2014/main" val="10003"/>
                  </a:ext>
                </a:extLst>
              </a:tr>
            </a:tbl>
          </a:graphicData>
        </a:graphic>
      </p:graphicFrame>
      <p:sp>
        <p:nvSpPr>
          <p:cNvPr id="314" name="Google Shape;314;p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Computer Analogy</a:t>
            </a:r>
            <a:endParaRPr/>
          </a:p>
        </p:txBody>
      </p:sp>
      <p:sp>
        <p:nvSpPr>
          <p:cNvPr id="315" name="Google Shape;315;p8"/>
          <p:cNvSpPr txBox="1"/>
          <p:nvPr/>
        </p:nvSpPr>
        <p:spPr>
          <a:xfrm>
            <a:off x="1954925" y="3533279"/>
            <a:ext cx="6429375" cy="738664"/>
          </a:xfrm>
          <a:prstGeom prst="rect">
            <a:avLst/>
          </a:prstGeom>
          <a:noFill/>
          <a:ln>
            <a:noFill/>
          </a:ln>
        </p:spPr>
        <p:txBody>
          <a:bodyPr spcFirstLastPara="1" wrap="square" lIns="91425" tIns="45700" rIns="91425" bIns="45700" anchor="t" anchorCtr="0">
            <a:spAutoFit/>
          </a:bodyPr>
          <a:lstStyle/>
          <a:p>
            <a:pPr marL="971550" marR="0" lvl="0" indent="-971550" algn="l" rtl="0">
              <a:spcBef>
                <a:spcPts val="0"/>
              </a:spcBef>
              <a:spcAft>
                <a:spcPts val="0"/>
              </a:spcAft>
              <a:buNone/>
            </a:pPr>
            <a:r>
              <a:rPr lang="en-US" sz="1400" dirty="0">
                <a:solidFill>
                  <a:schemeClr val="lt1"/>
                </a:solidFill>
                <a:latin typeface="18 VAG Rounded Light   02390" pitchFamily="2" charset="0"/>
                <a:ea typeface="Arial"/>
                <a:cs typeface="Arial"/>
                <a:sym typeface="Arial"/>
              </a:rPr>
              <a:t>* </a:t>
            </a:r>
            <a:r>
              <a:rPr lang="en-US" sz="1400" u="sng" dirty="0">
                <a:solidFill>
                  <a:schemeClr val="lt1"/>
                </a:solidFill>
                <a:latin typeface="18 VAG Rounded Light   02390" pitchFamily="2" charset="0"/>
                <a:ea typeface="Arial"/>
                <a:cs typeface="Arial"/>
                <a:sym typeface="Arial"/>
              </a:rPr>
              <a:t>Note</a:t>
            </a:r>
            <a:r>
              <a:rPr lang="en-US" sz="1400" dirty="0">
                <a:solidFill>
                  <a:schemeClr val="lt1"/>
                </a:solidFill>
                <a:latin typeface="18 VAG Rounded Light   02390" pitchFamily="2" charset="0"/>
                <a:ea typeface="Arial"/>
                <a:cs typeface="Arial"/>
                <a:sym typeface="Arial"/>
              </a:rPr>
              <a:t>: 	Power is not a good measure, since low-power CPU might run for a long time to complete one task consuming more energy than faster computer running at higher power for a shorter time</a:t>
            </a:r>
            <a:endParaRPr dirty="0">
              <a:latin typeface="18 VAG Rounded Light   0239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9"/>
          <p:cNvSpPr txBox="1">
            <a:spLocks noGrp="1"/>
          </p:cNvSpPr>
          <p:nvPr>
            <p:ph type="subTitle" idx="1"/>
          </p:nvPr>
        </p:nvSpPr>
        <p:spPr>
          <a:xfrm>
            <a:off x="2819400" y="2125980"/>
            <a:ext cx="58674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Processor Performance Iron Law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ea typeface="Arial"/>
                <a:cs typeface="Arial"/>
                <a:sym typeface="Arial"/>
              </a:rPr>
              <a:t>“Iron Law” of Processor Performance</a:t>
            </a:r>
            <a:endParaRPr b="1" dirty="0">
              <a:latin typeface="18 VAG Rounded Bold   07390" pitchFamily="2" charset="0"/>
            </a:endParaRPr>
          </a:p>
        </p:txBody>
      </p:sp>
      <p:sp>
        <p:nvSpPr>
          <p:cNvPr id="326" name="Google Shape;326;p10"/>
          <p:cNvSpPr txBox="1"/>
          <p:nvPr/>
        </p:nvSpPr>
        <p:spPr>
          <a:xfrm>
            <a:off x="1279636" y="1830649"/>
            <a:ext cx="6308831" cy="686958"/>
          </a:xfrm>
          <a:prstGeom prst="rect">
            <a:avLst/>
          </a:prstGeom>
          <a:noFill/>
          <a:ln w="28575" cap="flat" cmpd="sng">
            <a:solidFill>
              <a:srgbClr val="D8E156"/>
            </a:solidFill>
            <a:prstDash val="solid"/>
            <a:miter lim="800000"/>
            <a:headEnd type="none" w="sm" len="sm"/>
            <a:tailEnd type="none" w="sm" len="sm"/>
          </a:ln>
        </p:spPr>
        <p:txBody>
          <a:bodyPr spcFirstLastPara="1" wrap="square" lIns="92075" tIns="46025" rIns="92075" bIns="46025" anchor="ctr" anchorCtr="0">
            <a:spAutoFit/>
          </a:bodyPr>
          <a:lstStyle/>
          <a:p>
            <a:pPr marL="230188" marR="0" lvl="0" indent="-230188" algn="l" rtl="0">
              <a:lnSpc>
                <a:spcPct val="90000"/>
              </a:lnSpc>
              <a:spcBef>
                <a:spcPts val="0"/>
              </a:spcBef>
              <a:spcAft>
                <a:spcPts val="0"/>
              </a:spcAft>
              <a:buClr>
                <a:schemeClr val="lt1"/>
              </a:buClr>
              <a:buSzPts val="2400"/>
              <a:buFont typeface="Noto Sans Symbols"/>
              <a:buNone/>
            </a:pPr>
            <a:r>
              <a:rPr lang="en-US" sz="2400" dirty="0">
                <a:solidFill>
                  <a:schemeClr val="lt1"/>
                </a:solidFill>
                <a:latin typeface="18 VAG Rounded Light   02390" pitchFamily="2" charset="0"/>
                <a:ea typeface="Arial"/>
                <a:cs typeface="Arial"/>
                <a:sym typeface="Arial"/>
              </a:rPr>
              <a:t>   </a:t>
            </a:r>
            <a:r>
              <a:rPr lang="en-US" sz="2400" u="sng" dirty="0">
                <a:solidFill>
                  <a:schemeClr val="lt1"/>
                </a:solidFill>
                <a:latin typeface="18 VAG Rounded Light   02390" pitchFamily="2" charset="0"/>
                <a:ea typeface="Arial"/>
                <a:cs typeface="Arial"/>
                <a:sym typeface="Arial"/>
              </a:rPr>
              <a:t>   </a:t>
            </a:r>
            <a:r>
              <a:rPr lang="en-US" sz="2000" u="sng" dirty="0">
                <a:solidFill>
                  <a:schemeClr val="lt1"/>
                </a:solidFill>
                <a:latin typeface="18 VAG Rounded Light   02390" pitchFamily="2" charset="0"/>
                <a:ea typeface="Arial"/>
                <a:cs typeface="Arial"/>
                <a:sym typeface="Arial"/>
              </a:rPr>
              <a:t>Time   </a:t>
            </a:r>
            <a:r>
              <a:rPr lang="en-US" sz="2000" dirty="0">
                <a:solidFill>
                  <a:schemeClr val="lt1"/>
                </a:solidFill>
                <a:latin typeface="18 VAG Rounded Light   02390" pitchFamily="2" charset="0"/>
                <a:ea typeface="Arial"/>
                <a:cs typeface="Arial"/>
                <a:sym typeface="Arial"/>
              </a:rPr>
              <a:t>  =   </a:t>
            </a:r>
            <a:r>
              <a:rPr lang="en-US" sz="2000" u="sng" dirty="0">
                <a:solidFill>
                  <a:schemeClr val="lt1"/>
                </a:solidFill>
                <a:latin typeface="18 VAG Rounded Light   02390" pitchFamily="2" charset="0"/>
                <a:ea typeface="Arial"/>
                <a:cs typeface="Arial"/>
                <a:sym typeface="Arial"/>
              </a:rPr>
              <a:t>Instructions</a:t>
            </a:r>
            <a:r>
              <a:rPr lang="en-US" sz="2000" dirty="0">
                <a:solidFill>
                  <a:schemeClr val="lt1"/>
                </a:solidFill>
                <a:latin typeface="18 VAG Rounded Light   02390" pitchFamily="2" charset="0"/>
                <a:ea typeface="Arial"/>
                <a:cs typeface="Arial"/>
                <a:sym typeface="Arial"/>
              </a:rPr>
              <a:t>      </a:t>
            </a:r>
            <a:r>
              <a:rPr lang="en-US" sz="2000" u="sng" dirty="0">
                <a:solidFill>
                  <a:schemeClr val="lt1"/>
                </a:solidFill>
                <a:latin typeface="18 VAG Rounded Light   02390" pitchFamily="2" charset="0"/>
                <a:ea typeface="Arial"/>
                <a:cs typeface="Arial"/>
                <a:sym typeface="Arial"/>
              </a:rPr>
              <a:t>   Cycles    </a:t>
            </a:r>
            <a:r>
              <a:rPr lang="en-US" sz="2000" dirty="0">
                <a:solidFill>
                  <a:schemeClr val="lt1"/>
                </a:solidFill>
                <a:latin typeface="18 VAG Rounded Light   02390" pitchFamily="2" charset="0"/>
                <a:ea typeface="Arial"/>
                <a:cs typeface="Arial"/>
                <a:sym typeface="Arial"/>
              </a:rPr>
              <a:t>        </a:t>
            </a:r>
            <a:r>
              <a:rPr lang="en-US" sz="2000" u="sng" dirty="0">
                <a:solidFill>
                  <a:schemeClr val="lt1"/>
                </a:solidFill>
                <a:latin typeface="18 VAG Rounded Light   02390" pitchFamily="2" charset="0"/>
                <a:ea typeface="Arial"/>
                <a:cs typeface="Arial"/>
                <a:sym typeface="Arial"/>
              </a:rPr>
              <a:t>Time</a:t>
            </a:r>
            <a:endParaRPr dirty="0">
              <a:latin typeface="18 VAG Rounded Light   02390" pitchFamily="2" charset="0"/>
            </a:endParaRPr>
          </a:p>
          <a:p>
            <a:pPr marL="230188" marR="0" lvl="0" indent="-230188" algn="l" rtl="0">
              <a:lnSpc>
                <a:spcPct val="60000"/>
              </a:lnSpc>
              <a:spcBef>
                <a:spcPts val="600"/>
              </a:spcBef>
              <a:spcAft>
                <a:spcPts val="0"/>
              </a:spcAft>
              <a:buClr>
                <a:schemeClr val="lt1"/>
              </a:buClr>
              <a:buSzPts val="2000"/>
              <a:buFont typeface="Noto Sans Symbols"/>
              <a:buNone/>
            </a:pPr>
            <a:r>
              <a:rPr lang="en-US" sz="2000" dirty="0">
                <a:solidFill>
                  <a:schemeClr val="lt1"/>
                </a:solidFill>
                <a:latin typeface="18 VAG Rounded Light   02390" pitchFamily="2" charset="0"/>
                <a:ea typeface="Arial"/>
                <a:cs typeface="Arial"/>
                <a:sym typeface="Arial"/>
              </a:rPr>
              <a:t>   Program         Program     </a:t>
            </a:r>
            <a:r>
              <a:rPr lang="en-US" sz="2000" baseline="30000" dirty="0">
                <a:solidFill>
                  <a:schemeClr val="lt1"/>
                </a:solidFill>
                <a:latin typeface="18 VAG Rounded Light   02390" pitchFamily="2" charset="0"/>
                <a:ea typeface="Arial"/>
                <a:cs typeface="Arial"/>
                <a:sym typeface="Arial"/>
              </a:rPr>
              <a:t>*</a:t>
            </a:r>
            <a:r>
              <a:rPr lang="en-US" sz="2000" dirty="0">
                <a:solidFill>
                  <a:schemeClr val="lt1"/>
                </a:solidFill>
                <a:latin typeface="18 VAG Rounded Light   02390" pitchFamily="2" charset="0"/>
                <a:ea typeface="Arial"/>
                <a:cs typeface="Arial"/>
                <a:sym typeface="Arial"/>
              </a:rPr>
              <a:t>     Instruction   </a:t>
            </a:r>
            <a:r>
              <a:rPr lang="en-US" sz="2000" baseline="30000" dirty="0">
                <a:solidFill>
                  <a:schemeClr val="lt1"/>
                </a:solidFill>
                <a:latin typeface="18 VAG Rounded Light   02390" pitchFamily="2" charset="0"/>
                <a:ea typeface="Arial"/>
                <a:cs typeface="Arial"/>
                <a:sym typeface="Arial"/>
              </a:rPr>
              <a:t>*</a:t>
            </a:r>
            <a:r>
              <a:rPr lang="en-US" sz="2000" dirty="0">
                <a:solidFill>
                  <a:schemeClr val="lt1"/>
                </a:solidFill>
                <a:latin typeface="18 VAG Rounded Light   02390" pitchFamily="2" charset="0"/>
                <a:ea typeface="Arial"/>
                <a:cs typeface="Arial"/>
                <a:sym typeface="Arial"/>
              </a:rPr>
              <a:t>   Cycle</a:t>
            </a:r>
            <a:endParaRPr dirty="0">
              <a:latin typeface="18 VAG Rounded Light   02390" pitchFamily="2" charset="0"/>
            </a:endParaRPr>
          </a:p>
        </p:txBody>
      </p:sp>
      <p:grpSp>
        <p:nvGrpSpPr>
          <p:cNvPr id="327" name="Google Shape;327;p10"/>
          <p:cNvGrpSpPr/>
          <p:nvPr/>
        </p:nvGrpSpPr>
        <p:grpSpPr>
          <a:xfrm>
            <a:off x="3823232" y="2717024"/>
            <a:ext cx="4669126" cy="1162036"/>
            <a:chOff x="5334000" y="2947268"/>
            <a:chExt cx="4669126" cy="1162036"/>
          </a:xfrm>
        </p:grpSpPr>
        <p:sp>
          <p:nvSpPr>
            <p:cNvPr id="328" name="Google Shape;328;p10"/>
            <p:cNvSpPr txBox="1"/>
            <p:nvPr/>
          </p:nvSpPr>
          <p:spPr>
            <a:xfrm>
              <a:off x="5334000" y="3647639"/>
              <a:ext cx="4669126"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D8E156"/>
                  </a:solidFill>
                  <a:latin typeface="Arial"/>
                  <a:ea typeface="Arial"/>
                  <a:cs typeface="Arial"/>
                  <a:sym typeface="Arial"/>
                </a:rPr>
                <a:t>CPI = </a:t>
              </a:r>
              <a:r>
                <a:rPr lang="en-US" sz="2400" b="1" u="sng" dirty="0">
                  <a:solidFill>
                    <a:srgbClr val="D8E156"/>
                  </a:solidFill>
                  <a:latin typeface="Arial"/>
                  <a:ea typeface="Arial"/>
                  <a:cs typeface="Arial"/>
                  <a:sym typeface="Arial"/>
                </a:rPr>
                <a:t>C</a:t>
              </a:r>
              <a:r>
                <a:rPr lang="en-US" sz="2400" b="1" dirty="0">
                  <a:solidFill>
                    <a:srgbClr val="D8E156"/>
                  </a:solidFill>
                  <a:latin typeface="Arial"/>
                  <a:ea typeface="Arial"/>
                  <a:cs typeface="Arial"/>
                  <a:sym typeface="Arial"/>
                </a:rPr>
                <a:t>ycles </a:t>
              </a:r>
              <a:r>
                <a:rPr lang="en-US" sz="2400" b="1" u="sng" dirty="0">
                  <a:solidFill>
                    <a:srgbClr val="D8E156"/>
                  </a:solidFill>
                  <a:latin typeface="Arial"/>
                  <a:ea typeface="Arial"/>
                  <a:cs typeface="Arial"/>
                  <a:sym typeface="Arial"/>
                </a:rPr>
                <a:t>P</a:t>
              </a:r>
              <a:r>
                <a:rPr lang="en-US" sz="2400" b="1" dirty="0">
                  <a:solidFill>
                    <a:srgbClr val="D8E156"/>
                  </a:solidFill>
                  <a:latin typeface="Arial"/>
                  <a:ea typeface="Arial"/>
                  <a:cs typeface="Arial"/>
                  <a:sym typeface="Arial"/>
                </a:rPr>
                <a:t>er </a:t>
              </a:r>
              <a:r>
                <a:rPr lang="en-US" sz="2400" b="1" u="sng" dirty="0">
                  <a:solidFill>
                    <a:srgbClr val="D8E156"/>
                  </a:solidFill>
                  <a:latin typeface="Arial"/>
                  <a:ea typeface="Arial"/>
                  <a:cs typeface="Arial"/>
                  <a:sym typeface="Arial"/>
                </a:rPr>
                <a:t>I</a:t>
              </a:r>
              <a:r>
                <a:rPr lang="en-US" sz="2400" b="1" dirty="0">
                  <a:solidFill>
                    <a:srgbClr val="D8E156"/>
                  </a:solidFill>
                  <a:latin typeface="Arial"/>
                  <a:ea typeface="Arial"/>
                  <a:cs typeface="Arial"/>
                  <a:sym typeface="Arial"/>
                </a:rPr>
                <a:t>nstruction</a:t>
              </a:r>
              <a:endParaRPr dirty="0"/>
            </a:p>
          </p:txBody>
        </p:sp>
        <p:cxnSp>
          <p:nvCxnSpPr>
            <p:cNvPr id="329" name="Google Shape;329;p10"/>
            <p:cNvCxnSpPr/>
            <p:nvPr/>
          </p:nvCxnSpPr>
          <p:spPr>
            <a:xfrm rot="10800000">
              <a:off x="6684768" y="2947268"/>
              <a:ext cx="0" cy="553102"/>
            </a:xfrm>
            <a:prstGeom prst="straightConnector1">
              <a:avLst/>
            </a:prstGeom>
            <a:noFill/>
            <a:ln w="76200" cap="flat" cmpd="sng">
              <a:solidFill>
                <a:schemeClr val="lt1"/>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 calcmode="lin" valueType="num">
                                      <p:cBhvr additive="base">
                                        <p:cTn id="7" dur="500"/>
                                        <p:tgtEl>
                                          <p:spTgt spid="3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1"/>
          <p:cNvSpPr txBox="1">
            <a:spLocks noGrp="1"/>
          </p:cNvSpPr>
          <p:nvPr>
            <p:ph type="body" idx="1"/>
          </p:nvPr>
        </p:nvSpPr>
        <p:spPr>
          <a:xfrm>
            <a:off x="838200" y="681037"/>
            <a:ext cx="7877176" cy="4024313"/>
          </a:xfrm>
        </p:spPr>
        <p:txBody>
          <a:bodyPr/>
          <a:lstStyle/>
          <a:p>
            <a:pPr marL="60945" lvl="0" indent="0">
              <a:buNone/>
            </a:pPr>
            <a:r>
              <a:rPr lang="en-US" dirty="0"/>
              <a:t>Determined by</a:t>
            </a:r>
          </a:p>
          <a:p>
            <a:pPr lvl="0"/>
            <a:r>
              <a:rPr lang="en-US" dirty="0"/>
              <a:t>Task</a:t>
            </a:r>
          </a:p>
          <a:p>
            <a:pPr lvl="0"/>
            <a:r>
              <a:rPr lang="en-US" dirty="0"/>
              <a:t>Algorithm, e.g. O(N</a:t>
            </a:r>
            <a:r>
              <a:rPr lang="en-US" baseline="30000" dirty="0"/>
              <a:t>2</a:t>
            </a:r>
            <a:r>
              <a:rPr lang="en-US" dirty="0"/>
              <a:t>) vs O(N)</a:t>
            </a:r>
          </a:p>
          <a:p>
            <a:pPr lvl="0"/>
            <a:r>
              <a:rPr lang="en-US" dirty="0"/>
              <a:t>Programming language</a:t>
            </a:r>
          </a:p>
          <a:p>
            <a:pPr lvl="0"/>
            <a:r>
              <a:rPr lang="en-US" dirty="0"/>
              <a:t>Compiler</a:t>
            </a:r>
          </a:p>
          <a:p>
            <a:pPr lvl="0"/>
            <a:r>
              <a:rPr lang="en-US" dirty="0"/>
              <a:t>Instruction Set Architecture (ISA)</a:t>
            </a:r>
          </a:p>
        </p:txBody>
      </p:sp>
      <p:sp>
        <p:nvSpPr>
          <p:cNvPr id="335" name="Google Shape;335;p11"/>
          <p:cNvSpPr txBox="1">
            <a:spLocks noGrp="1"/>
          </p:cNvSpPr>
          <p:nvPr>
            <p:ph type="title"/>
          </p:nvPr>
        </p:nvSpPr>
        <p:spPr/>
        <p:txBody>
          <a:bodyPr/>
          <a:lstStyle/>
          <a:p>
            <a:pPr lvl="0"/>
            <a:r>
              <a:rPr lang="en-US"/>
              <a:t>Instructions per Program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2"/>
          <p:cNvSpPr txBox="1">
            <a:spLocks noGrp="1"/>
          </p:cNvSpPr>
          <p:nvPr>
            <p:ph type="body" idx="1"/>
          </p:nvPr>
        </p:nvSpPr>
        <p:spPr>
          <a:xfrm>
            <a:off x="838200" y="681037"/>
            <a:ext cx="7877176" cy="4024313"/>
          </a:xfrm>
        </p:spPr>
        <p:txBody>
          <a:bodyPr/>
          <a:lstStyle/>
          <a:p>
            <a:pPr marL="60945" lvl="0" indent="0">
              <a:buNone/>
            </a:pPr>
            <a:r>
              <a:rPr lang="en-US" dirty="0"/>
              <a:t>Determined by</a:t>
            </a:r>
          </a:p>
          <a:p>
            <a:pPr lvl="0"/>
            <a:r>
              <a:rPr lang="en-US" dirty="0"/>
              <a:t>ISA</a:t>
            </a:r>
          </a:p>
          <a:p>
            <a:pPr lvl="0"/>
            <a:r>
              <a:rPr lang="en-US" dirty="0"/>
              <a:t>Processor implementation (or microarchitecture)</a:t>
            </a:r>
          </a:p>
          <a:p>
            <a:pPr lvl="0"/>
            <a:r>
              <a:rPr lang="en-US" dirty="0"/>
              <a:t>E.g. for “our” single-cycle RISC-V design, CPI = 1</a:t>
            </a:r>
          </a:p>
          <a:p>
            <a:pPr lvl="0"/>
            <a:r>
              <a:rPr lang="en-US" dirty="0"/>
              <a:t>Complex instructions (e.g. </a:t>
            </a:r>
            <a:r>
              <a:rPr lang="en-US" b="1" dirty="0" err="1">
                <a:latin typeface="Courier New" panose="02070309020205020404" pitchFamily="49" charset="0"/>
                <a:sym typeface="Arial"/>
              </a:rPr>
              <a:t>strcpy</a:t>
            </a:r>
            <a:r>
              <a:rPr lang="en-US" dirty="0"/>
              <a:t>), CPI &gt;&gt; 1</a:t>
            </a:r>
          </a:p>
          <a:p>
            <a:pPr lvl="0"/>
            <a:r>
              <a:rPr lang="en-US" dirty="0"/>
              <a:t>Superscalar processors, CPI &lt; 1 (next lectures)</a:t>
            </a:r>
          </a:p>
        </p:txBody>
      </p:sp>
      <p:sp>
        <p:nvSpPr>
          <p:cNvPr id="341" name="Google Shape;341;p12"/>
          <p:cNvSpPr txBox="1">
            <a:spLocks noGrp="1"/>
          </p:cNvSpPr>
          <p:nvPr>
            <p:ph type="title"/>
          </p:nvPr>
        </p:nvSpPr>
        <p:spPr/>
        <p:txBody>
          <a:bodyPr/>
          <a:lstStyle/>
          <a:p>
            <a:pPr lvl="0"/>
            <a:r>
              <a:rPr lang="en-US"/>
              <a:t>(Average) Clock Cycles per Instruction (CPI)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3"/>
          <p:cNvSpPr txBox="1">
            <a:spLocks noGrp="1"/>
          </p:cNvSpPr>
          <p:nvPr>
            <p:ph type="body" idx="1"/>
          </p:nvPr>
        </p:nvSpPr>
        <p:spPr>
          <a:xfrm>
            <a:off x="838200" y="681037"/>
            <a:ext cx="7877176" cy="4024313"/>
          </a:xfrm>
        </p:spPr>
        <p:txBody>
          <a:bodyPr/>
          <a:lstStyle/>
          <a:p>
            <a:pPr marL="60945" lvl="0" indent="0">
              <a:buNone/>
            </a:pPr>
            <a:r>
              <a:rPr lang="en-US" dirty="0"/>
              <a:t>Determined by</a:t>
            </a:r>
          </a:p>
          <a:p>
            <a:pPr lvl="0"/>
            <a:r>
              <a:rPr lang="en-US" dirty="0"/>
              <a:t>Processor microarchitecture (determines critical path through logic gates)</a:t>
            </a:r>
          </a:p>
          <a:p>
            <a:pPr lvl="0"/>
            <a:r>
              <a:rPr lang="en-US" dirty="0"/>
              <a:t>Technology (e.g. 5nm versus 28nm)</a:t>
            </a:r>
          </a:p>
          <a:p>
            <a:pPr lvl="0"/>
            <a:r>
              <a:rPr lang="en-US" dirty="0"/>
              <a:t>Power budget (lower voltages reduce transistor speed)</a:t>
            </a:r>
          </a:p>
        </p:txBody>
      </p:sp>
      <p:sp>
        <p:nvSpPr>
          <p:cNvPr id="347" name="Google Shape;347;p13"/>
          <p:cNvSpPr txBox="1">
            <a:spLocks noGrp="1"/>
          </p:cNvSpPr>
          <p:nvPr>
            <p:ph type="title"/>
          </p:nvPr>
        </p:nvSpPr>
        <p:spPr/>
        <p:txBody>
          <a:bodyPr/>
          <a:lstStyle/>
          <a:p>
            <a:pPr lvl="0"/>
            <a:r>
              <a:rPr lang="en-US"/>
              <a:t>Time per Cycle (1/Frequency)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4"/>
          <p:cNvSpPr txBox="1">
            <a:spLocks noGrp="1"/>
          </p:cNvSpPr>
          <p:nvPr>
            <p:ph idx="1"/>
          </p:nvPr>
        </p:nvSpPr>
        <p:spPr/>
        <p:txBody>
          <a:bodyPr/>
          <a:lstStyle/>
          <a:p>
            <a:pPr lvl="0"/>
            <a:r>
              <a:rPr lang="en-US"/>
              <a:t>For some task (e.g. image compression) …</a:t>
            </a:r>
          </a:p>
        </p:txBody>
      </p:sp>
      <p:sp>
        <p:nvSpPr>
          <p:cNvPr id="353" name="Google Shape;353;p14"/>
          <p:cNvSpPr txBox="1">
            <a:spLocks noGrp="1"/>
          </p:cNvSpPr>
          <p:nvPr>
            <p:ph type="title"/>
          </p:nvPr>
        </p:nvSpPr>
        <p:spPr/>
        <p:txBody>
          <a:bodyPr/>
          <a:lstStyle/>
          <a:p>
            <a:pPr lvl="0"/>
            <a:r>
              <a:rPr lang="en-US"/>
              <a:t>Speed Tradeoff Example</a:t>
            </a:r>
          </a:p>
        </p:txBody>
      </p:sp>
      <p:graphicFrame>
        <p:nvGraphicFramePr>
          <p:cNvPr id="354" name="Google Shape;354;p14"/>
          <p:cNvGraphicFramePr/>
          <p:nvPr>
            <p:extLst>
              <p:ext uri="{D42A27DB-BD31-4B8C-83A1-F6EECF244321}">
                <p14:modId xmlns:p14="http://schemas.microsoft.com/office/powerpoint/2010/main" val="1941720817"/>
              </p:ext>
            </p:extLst>
          </p:nvPr>
        </p:nvGraphicFramePr>
        <p:xfrm>
          <a:off x="987972" y="1600150"/>
          <a:ext cx="7419738" cy="1943200"/>
        </p:xfrm>
        <a:graphic>
          <a:graphicData uri="http://schemas.openxmlformats.org/drawingml/2006/table">
            <a:tbl>
              <a:tblPr firstRow="1" bandRow="1">
                <a:tableStyleId>{9D7B26C5-4107-4FEC-AEDC-1716B250A1EF}</a:tableStyleId>
              </a:tblPr>
              <a:tblGrid>
                <a:gridCol w="2473246">
                  <a:extLst>
                    <a:ext uri="{9D8B030D-6E8A-4147-A177-3AD203B41FA5}">
                      <a16:colId xmlns:a16="http://schemas.microsoft.com/office/drawing/2014/main" val="20000"/>
                    </a:ext>
                  </a:extLst>
                </a:gridCol>
                <a:gridCol w="2473246">
                  <a:extLst>
                    <a:ext uri="{9D8B030D-6E8A-4147-A177-3AD203B41FA5}">
                      <a16:colId xmlns:a16="http://schemas.microsoft.com/office/drawing/2014/main" val="20001"/>
                    </a:ext>
                  </a:extLst>
                </a:gridCol>
                <a:gridCol w="2473246">
                  <a:extLst>
                    <a:ext uri="{9D8B030D-6E8A-4147-A177-3AD203B41FA5}">
                      <a16:colId xmlns:a16="http://schemas.microsoft.com/office/drawing/2014/main" val="20002"/>
                    </a:ext>
                  </a:extLst>
                </a:gridCol>
              </a:tblGrid>
              <a:tr h="388625">
                <a:tc>
                  <a:txBody>
                    <a:bodyPr/>
                    <a:lstStyle/>
                    <a:p>
                      <a:pPr marL="0" marR="0" lvl="0" indent="0" algn="l" rtl="0">
                        <a:spcBef>
                          <a:spcPts val="0"/>
                        </a:spcBef>
                        <a:spcAft>
                          <a:spcPts val="0"/>
                        </a:spcAft>
                        <a:buNone/>
                      </a:pPr>
                      <a:endParaRPr sz="2100" b="1" i="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2100" b="1" i="0">
                          <a:solidFill>
                            <a:schemeClr val="lt1"/>
                          </a:solidFill>
                          <a:latin typeface="18 VAG Rounded Bold   07390" pitchFamily="2" charset="0"/>
                          <a:sym typeface="Arial"/>
                        </a:rPr>
                        <a:t>Processor A</a:t>
                      </a:r>
                      <a:endParaRPr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2100" b="1" i="0">
                          <a:solidFill>
                            <a:schemeClr val="lt1"/>
                          </a:solidFill>
                          <a:latin typeface="18 VAG Rounded Bold   07390" pitchFamily="2" charset="0"/>
                          <a:sym typeface="Arial"/>
                        </a:rPr>
                        <a:t>Processor B</a:t>
                      </a:r>
                      <a:endParaRPr sz="2100" b="1" i="0">
                        <a:solidFill>
                          <a:schemeClr val="lt1"/>
                        </a:solidFill>
                        <a:latin typeface="18 VAG Rounded Bold   07390" pitchFamily="2" charset="0"/>
                        <a:ea typeface="Arial"/>
                        <a:cs typeface="Arial"/>
                        <a:sym typeface="Arial"/>
                      </a:endParaRPr>
                    </a:p>
                  </a:txBody>
                  <a:tcPr marL="91450" marR="91450" marT="34300" marB="34300"/>
                </a:tc>
                <a:extLst>
                  <a:ext uri="{0D108BD9-81ED-4DB2-BD59-A6C34878D82A}">
                    <a16:rowId xmlns:a16="http://schemas.microsoft.com/office/drawing/2014/main" val="10000"/>
                  </a:ext>
                </a:extLst>
              </a:tr>
              <a:tr h="388625">
                <a:tc>
                  <a:txBody>
                    <a:bodyPr/>
                    <a:lstStyle/>
                    <a:p>
                      <a:pPr marL="0" marR="0" lvl="0" indent="0" algn="l" rtl="0">
                        <a:spcBef>
                          <a:spcPts val="0"/>
                        </a:spcBef>
                        <a:spcAft>
                          <a:spcPts val="0"/>
                        </a:spcAft>
                        <a:buNone/>
                      </a:pPr>
                      <a:r>
                        <a:rPr lang="en-US" sz="2100" b="1" i="0">
                          <a:solidFill>
                            <a:schemeClr val="lt1"/>
                          </a:solidFill>
                          <a:latin typeface="18 VAG Rounded Bold   07390" pitchFamily="2" charset="0"/>
                          <a:sym typeface="Arial"/>
                        </a:rPr>
                        <a:t># Instructions</a:t>
                      </a:r>
                      <a:endParaRPr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2100" b="0" i="0" dirty="0">
                          <a:solidFill>
                            <a:schemeClr val="lt1"/>
                          </a:solidFill>
                          <a:latin typeface="18 VAG Rounded Light   02390" pitchFamily="2" charset="0"/>
                          <a:sym typeface="Arial"/>
                        </a:rPr>
                        <a:t>1 Million</a:t>
                      </a:r>
                      <a:endParaRPr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2100" b="0" i="0">
                          <a:solidFill>
                            <a:schemeClr val="lt1"/>
                          </a:solidFill>
                          <a:latin typeface="18 VAG Rounded Light   02390" pitchFamily="2" charset="0"/>
                          <a:sym typeface="Arial"/>
                        </a:rPr>
                        <a:t>1.5 Million</a:t>
                      </a:r>
                      <a:endParaRPr b="0" i="0">
                        <a:latin typeface="18 VAG Rounded Light   02390" pitchFamily="2" charset="0"/>
                      </a:endParaRPr>
                    </a:p>
                  </a:txBody>
                  <a:tcPr marL="91450" marR="91450" marT="34300" marB="34300"/>
                </a:tc>
                <a:extLst>
                  <a:ext uri="{0D108BD9-81ED-4DB2-BD59-A6C34878D82A}">
                    <a16:rowId xmlns:a16="http://schemas.microsoft.com/office/drawing/2014/main" val="10001"/>
                  </a:ext>
                </a:extLst>
              </a:tr>
              <a:tr h="388625">
                <a:tc>
                  <a:txBody>
                    <a:bodyPr/>
                    <a:lstStyle/>
                    <a:p>
                      <a:pPr marL="0" marR="0" lvl="0" indent="0" algn="l" rtl="0">
                        <a:spcBef>
                          <a:spcPts val="0"/>
                        </a:spcBef>
                        <a:spcAft>
                          <a:spcPts val="0"/>
                        </a:spcAft>
                        <a:buNone/>
                      </a:pPr>
                      <a:r>
                        <a:rPr lang="en-US" sz="2100" b="1" i="0">
                          <a:solidFill>
                            <a:schemeClr val="lt1"/>
                          </a:solidFill>
                          <a:latin typeface="18 VAG Rounded Bold   07390" pitchFamily="2" charset="0"/>
                          <a:sym typeface="Arial"/>
                        </a:rPr>
                        <a:t>Average CPI</a:t>
                      </a:r>
                      <a:endParaRPr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2100" b="0" i="0" dirty="0">
                          <a:solidFill>
                            <a:schemeClr val="lt1"/>
                          </a:solidFill>
                          <a:latin typeface="18 VAG Rounded Light   02390" pitchFamily="2" charset="0"/>
                          <a:sym typeface="Arial"/>
                        </a:rPr>
                        <a:t>2.5</a:t>
                      </a:r>
                      <a:endParaRPr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2100" b="0" i="0">
                          <a:solidFill>
                            <a:schemeClr val="lt1"/>
                          </a:solidFill>
                          <a:latin typeface="18 VAG Rounded Light   02390" pitchFamily="2" charset="0"/>
                          <a:sym typeface="Arial"/>
                        </a:rPr>
                        <a:t>1</a:t>
                      </a:r>
                      <a:endParaRPr b="0" i="0">
                        <a:latin typeface="18 VAG Rounded Light   02390" pitchFamily="2" charset="0"/>
                      </a:endParaRPr>
                    </a:p>
                  </a:txBody>
                  <a:tcPr marL="91450" marR="91450" marT="34300" marB="34300"/>
                </a:tc>
                <a:extLst>
                  <a:ext uri="{0D108BD9-81ED-4DB2-BD59-A6C34878D82A}">
                    <a16:rowId xmlns:a16="http://schemas.microsoft.com/office/drawing/2014/main" val="10002"/>
                  </a:ext>
                </a:extLst>
              </a:tr>
              <a:tr h="388625">
                <a:tc>
                  <a:txBody>
                    <a:bodyPr/>
                    <a:lstStyle/>
                    <a:p>
                      <a:pPr marL="0" marR="0" lvl="0" indent="0" algn="l" rtl="0">
                        <a:spcBef>
                          <a:spcPts val="0"/>
                        </a:spcBef>
                        <a:spcAft>
                          <a:spcPts val="0"/>
                        </a:spcAft>
                        <a:buNone/>
                      </a:pPr>
                      <a:r>
                        <a:rPr lang="en-US" sz="2100" b="1" i="0">
                          <a:solidFill>
                            <a:schemeClr val="lt1"/>
                          </a:solidFill>
                          <a:latin typeface="18 VAG Rounded Bold   07390" pitchFamily="2" charset="0"/>
                          <a:sym typeface="Arial"/>
                        </a:rPr>
                        <a:t>Clock rate f</a:t>
                      </a:r>
                      <a:endParaRPr sz="2100" b="1" i="0" baseline="-2500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2100" b="0" i="0" dirty="0">
                          <a:solidFill>
                            <a:schemeClr val="lt1"/>
                          </a:solidFill>
                          <a:latin typeface="18 VAG Rounded Light   02390" pitchFamily="2" charset="0"/>
                          <a:sym typeface="Arial"/>
                        </a:rPr>
                        <a:t>2.5 GHz</a:t>
                      </a:r>
                      <a:endParaRPr sz="2100" b="0" i="0" dirty="0">
                        <a:solidFill>
                          <a:schemeClr val="lt1"/>
                        </a:solidFill>
                        <a:latin typeface="18 VAG Rounded Light   02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2100" b="0" i="0" dirty="0">
                          <a:solidFill>
                            <a:schemeClr val="lt1"/>
                          </a:solidFill>
                          <a:latin typeface="18 VAG Rounded Light   02390" pitchFamily="2" charset="0"/>
                          <a:sym typeface="Arial"/>
                        </a:rPr>
                        <a:t>2 GHz</a:t>
                      </a:r>
                      <a:endParaRPr b="0" i="0" dirty="0">
                        <a:latin typeface="18 VAG Rounded Light   02390" pitchFamily="2" charset="0"/>
                      </a:endParaRPr>
                    </a:p>
                  </a:txBody>
                  <a:tcPr marL="91450" marR="91450" marT="34300" marB="34300"/>
                </a:tc>
                <a:extLst>
                  <a:ext uri="{0D108BD9-81ED-4DB2-BD59-A6C34878D82A}">
                    <a16:rowId xmlns:a16="http://schemas.microsoft.com/office/drawing/2014/main" val="10003"/>
                  </a:ext>
                </a:extLst>
              </a:tr>
              <a:tr h="388625">
                <a:tc>
                  <a:txBody>
                    <a:bodyPr/>
                    <a:lstStyle/>
                    <a:p>
                      <a:pPr marL="0" marR="0" lvl="0" indent="0" algn="l" rtl="0">
                        <a:spcBef>
                          <a:spcPts val="0"/>
                        </a:spcBef>
                        <a:spcAft>
                          <a:spcPts val="0"/>
                        </a:spcAft>
                        <a:buNone/>
                      </a:pPr>
                      <a:r>
                        <a:rPr lang="en-US" sz="2100" b="1" i="0">
                          <a:solidFill>
                            <a:schemeClr val="lt1"/>
                          </a:solidFill>
                          <a:latin typeface="18 VAG Rounded Bold   07390" pitchFamily="2" charset="0"/>
                          <a:sym typeface="Arial"/>
                        </a:rPr>
                        <a:t>Execution time</a:t>
                      </a:r>
                      <a:endParaRPr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2100" b="0" i="0">
                          <a:solidFill>
                            <a:schemeClr val="lt1"/>
                          </a:solidFill>
                          <a:latin typeface="18 VAG Rounded Light   02390" pitchFamily="2" charset="0"/>
                          <a:sym typeface="Arial"/>
                        </a:rPr>
                        <a:t>1 ms</a:t>
                      </a:r>
                      <a:endParaRPr sz="2100" b="0" i="0">
                        <a:solidFill>
                          <a:schemeClr val="lt1"/>
                        </a:solidFill>
                        <a:latin typeface="18 VAG Rounded Light   02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2100" b="0" i="0" dirty="0">
                          <a:solidFill>
                            <a:schemeClr val="lt1"/>
                          </a:solidFill>
                          <a:latin typeface="18 VAG Rounded Light   02390" pitchFamily="2" charset="0"/>
                          <a:sym typeface="Arial"/>
                        </a:rPr>
                        <a:t>0.75 </a:t>
                      </a:r>
                      <a:r>
                        <a:rPr lang="en-US" sz="2100" b="0" i="0" dirty="0" err="1">
                          <a:solidFill>
                            <a:schemeClr val="lt1"/>
                          </a:solidFill>
                          <a:latin typeface="18 VAG Rounded Light   02390" pitchFamily="2" charset="0"/>
                          <a:sym typeface="Arial"/>
                        </a:rPr>
                        <a:t>ms</a:t>
                      </a:r>
                      <a:endParaRPr sz="2100" b="0" i="0" dirty="0">
                        <a:solidFill>
                          <a:schemeClr val="lt1"/>
                        </a:solidFill>
                        <a:latin typeface="18 VAG Rounded Light   02390" pitchFamily="2" charset="0"/>
                        <a:ea typeface="Arial"/>
                        <a:cs typeface="Arial"/>
                        <a:sym typeface="Arial"/>
                      </a:endParaRPr>
                    </a:p>
                  </a:txBody>
                  <a:tcPr marL="91450" marR="91450" marT="34300" marB="34300"/>
                </a:tc>
                <a:extLst>
                  <a:ext uri="{0D108BD9-81ED-4DB2-BD59-A6C34878D82A}">
                    <a16:rowId xmlns:a16="http://schemas.microsoft.com/office/drawing/2014/main" val="10004"/>
                  </a:ext>
                </a:extLst>
              </a:tr>
            </a:tbl>
          </a:graphicData>
        </a:graphic>
      </p:graphicFrame>
      <p:sp>
        <p:nvSpPr>
          <p:cNvPr id="355" name="Google Shape;355;p14"/>
          <p:cNvSpPr txBox="1"/>
          <p:nvPr/>
        </p:nvSpPr>
        <p:spPr>
          <a:xfrm>
            <a:off x="1607100" y="3830364"/>
            <a:ext cx="641673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D8E156"/>
                </a:solidFill>
                <a:latin typeface="18 VAG Rounded Light   02390" pitchFamily="2" charset="0"/>
                <a:ea typeface="Arial"/>
                <a:cs typeface="Arial"/>
                <a:sym typeface="Arial"/>
              </a:rPr>
              <a:t>Processor B is faster for this task, despite executing more instructions and having a slower clock rate!</a:t>
            </a:r>
            <a:endParaRPr dirty="0">
              <a:latin typeface="18 VAG Rounded Light   0239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5"/>
          <p:cNvSpPr txBox="1">
            <a:spLocks noGrp="1"/>
          </p:cNvSpPr>
          <p:nvPr>
            <p:ph type="subTitle" idx="1"/>
          </p:nvPr>
        </p:nvSpPr>
        <p:spPr>
          <a:xfrm>
            <a:off x="2819400" y="2125980"/>
            <a:ext cx="58674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Energy Efficiency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6"/>
          <p:cNvSpPr txBox="1">
            <a:spLocks noGrp="1"/>
          </p:cNvSpPr>
          <p:nvPr>
            <p:ph type="body" idx="1"/>
          </p:nvPr>
        </p:nvSpPr>
        <p:spPr>
          <a:xfrm>
            <a:off x="2409267" y="681037"/>
            <a:ext cx="2659064" cy="673101"/>
          </a:xfrm>
          <a:prstGeom prst="rect">
            <a:avLst/>
          </a:prstGeom>
          <a:noFill/>
          <a:ln>
            <a:noFill/>
          </a:ln>
        </p:spPr>
        <p:txBody>
          <a:bodyPr spcFirstLastPara="1" wrap="square" lIns="130600" tIns="65300" rIns="130600" bIns="65300" anchor="t" anchorCtr="0">
            <a:noAutofit/>
          </a:bodyPr>
          <a:lstStyle/>
          <a:p>
            <a:pPr marL="60945" lvl="0" indent="0" algn="l" rtl="0">
              <a:spcBef>
                <a:spcPts val="0"/>
              </a:spcBef>
              <a:spcAft>
                <a:spcPts val="0"/>
              </a:spcAft>
              <a:buSzPts val="2280"/>
              <a:buNone/>
            </a:pPr>
            <a:r>
              <a:rPr lang="en-US" dirty="0">
                <a:latin typeface="18 VAG Rounded Light   02390" pitchFamily="2" charset="0"/>
              </a:rPr>
              <a:t>Symbol (INV)</a:t>
            </a:r>
            <a:endParaRPr dirty="0">
              <a:latin typeface="18 VAG Rounded Light   02390" pitchFamily="2" charset="0"/>
            </a:endParaRPr>
          </a:p>
        </p:txBody>
      </p:sp>
      <p:sp>
        <p:nvSpPr>
          <p:cNvPr id="366" name="Google Shape;366;p1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Where Does Energy Go in CMOS?</a:t>
            </a:r>
            <a:endParaRPr/>
          </a:p>
        </p:txBody>
      </p:sp>
      <p:cxnSp>
        <p:nvCxnSpPr>
          <p:cNvPr id="367" name="Google Shape;367;p16"/>
          <p:cNvCxnSpPr/>
          <p:nvPr/>
        </p:nvCxnSpPr>
        <p:spPr>
          <a:xfrm flipH="1">
            <a:off x="3378100" y="1642754"/>
            <a:ext cx="4813" cy="370573"/>
          </a:xfrm>
          <a:prstGeom prst="straightConnector1">
            <a:avLst/>
          </a:prstGeom>
          <a:noFill/>
          <a:ln w="19050" cap="flat" cmpd="sng">
            <a:solidFill>
              <a:schemeClr val="lt1"/>
            </a:solidFill>
            <a:prstDash val="solid"/>
            <a:round/>
            <a:headEnd type="none" w="sm" len="sm"/>
            <a:tailEnd type="none" w="sm" len="sm"/>
          </a:ln>
        </p:spPr>
      </p:cxnSp>
      <p:cxnSp>
        <p:nvCxnSpPr>
          <p:cNvPr id="368" name="Google Shape;368;p16"/>
          <p:cNvCxnSpPr/>
          <p:nvPr/>
        </p:nvCxnSpPr>
        <p:spPr>
          <a:xfrm>
            <a:off x="3106877" y="1642754"/>
            <a:ext cx="514951" cy="0"/>
          </a:xfrm>
          <a:prstGeom prst="straightConnector1">
            <a:avLst/>
          </a:prstGeom>
          <a:noFill/>
          <a:ln w="28575" cap="flat" cmpd="sng">
            <a:solidFill>
              <a:schemeClr val="lt1"/>
            </a:solidFill>
            <a:prstDash val="solid"/>
            <a:round/>
            <a:headEnd type="none" w="sm" len="sm"/>
            <a:tailEnd type="none" w="sm" len="sm"/>
          </a:ln>
        </p:spPr>
      </p:cxnSp>
      <p:cxnSp>
        <p:nvCxnSpPr>
          <p:cNvPr id="369" name="Google Shape;369;p16"/>
          <p:cNvCxnSpPr/>
          <p:nvPr/>
        </p:nvCxnSpPr>
        <p:spPr>
          <a:xfrm flipH="1">
            <a:off x="3361945" y="2272072"/>
            <a:ext cx="4813" cy="370573"/>
          </a:xfrm>
          <a:prstGeom prst="straightConnector1">
            <a:avLst/>
          </a:prstGeom>
          <a:noFill/>
          <a:ln w="19050" cap="flat" cmpd="sng">
            <a:solidFill>
              <a:schemeClr val="lt1"/>
            </a:solidFill>
            <a:prstDash val="solid"/>
            <a:round/>
            <a:headEnd type="none" w="sm" len="sm"/>
            <a:tailEnd type="none" w="sm" len="sm"/>
          </a:ln>
        </p:spPr>
      </p:cxnSp>
      <p:cxnSp>
        <p:nvCxnSpPr>
          <p:cNvPr id="370" name="Google Shape;370;p16"/>
          <p:cNvCxnSpPr/>
          <p:nvPr/>
        </p:nvCxnSpPr>
        <p:spPr>
          <a:xfrm>
            <a:off x="3113181" y="2642645"/>
            <a:ext cx="514951" cy="0"/>
          </a:xfrm>
          <a:prstGeom prst="straightConnector1">
            <a:avLst/>
          </a:prstGeom>
          <a:noFill/>
          <a:ln w="28575" cap="flat" cmpd="sng">
            <a:solidFill>
              <a:schemeClr val="lt1"/>
            </a:solidFill>
            <a:prstDash val="solid"/>
            <a:round/>
            <a:headEnd type="none" w="sm" len="sm"/>
            <a:tailEnd type="none" w="sm" len="sm"/>
          </a:ln>
        </p:spPr>
      </p:cxnSp>
      <p:cxnSp>
        <p:nvCxnSpPr>
          <p:cNvPr id="371" name="Google Shape;371;p16"/>
          <p:cNvCxnSpPr/>
          <p:nvPr/>
        </p:nvCxnSpPr>
        <p:spPr>
          <a:xfrm rot="10800000" flipH="1">
            <a:off x="3195910" y="2725596"/>
            <a:ext cx="345820" cy="2540"/>
          </a:xfrm>
          <a:prstGeom prst="straightConnector1">
            <a:avLst/>
          </a:prstGeom>
          <a:noFill/>
          <a:ln w="28575" cap="flat" cmpd="sng">
            <a:solidFill>
              <a:schemeClr val="lt1"/>
            </a:solidFill>
            <a:prstDash val="solid"/>
            <a:round/>
            <a:headEnd type="none" w="sm" len="sm"/>
            <a:tailEnd type="none" w="sm" len="sm"/>
          </a:ln>
        </p:spPr>
      </p:cxnSp>
      <p:cxnSp>
        <p:nvCxnSpPr>
          <p:cNvPr id="372" name="Google Shape;372;p16"/>
          <p:cNvCxnSpPr/>
          <p:nvPr/>
        </p:nvCxnSpPr>
        <p:spPr>
          <a:xfrm>
            <a:off x="3280476" y="2807706"/>
            <a:ext cx="172910" cy="3380"/>
          </a:xfrm>
          <a:prstGeom prst="straightConnector1">
            <a:avLst/>
          </a:prstGeom>
          <a:noFill/>
          <a:ln w="28575" cap="flat" cmpd="sng">
            <a:solidFill>
              <a:schemeClr val="lt1"/>
            </a:solidFill>
            <a:prstDash val="solid"/>
            <a:round/>
            <a:headEnd type="none" w="sm" len="sm"/>
            <a:tailEnd type="none" w="sm" len="sm"/>
          </a:ln>
        </p:spPr>
      </p:cxnSp>
      <p:sp>
        <p:nvSpPr>
          <p:cNvPr id="373" name="Google Shape;373;p16"/>
          <p:cNvSpPr txBox="1"/>
          <p:nvPr/>
        </p:nvSpPr>
        <p:spPr>
          <a:xfrm>
            <a:off x="3181472" y="1207951"/>
            <a:ext cx="51969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latin typeface="Helvetica Neue"/>
                <a:ea typeface="Helvetica Neue"/>
                <a:cs typeface="Helvetica Neue"/>
                <a:sym typeface="Helvetica Neue"/>
              </a:rPr>
              <a:t>V</a:t>
            </a:r>
            <a:r>
              <a:rPr lang="en-US" sz="1600" i="1" baseline="-25000">
                <a:solidFill>
                  <a:schemeClr val="lt1"/>
                </a:solidFill>
                <a:latin typeface="Helvetica Neue"/>
                <a:ea typeface="Helvetica Neue"/>
                <a:cs typeface="Helvetica Neue"/>
                <a:sym typeface="Helvetica Neue"/>
              </a:rPr>
              <a:t>DD</a:t>
            </a:r>
            <a:endParaRPr/>
          </a:p>
        </p:txBody>
      </p:sp>
      <p:grpSp>
        <p:nvGrpSpPr>
          <p:cNvPr id="374" name="Google Shape;374;p16"/>
          <p:cNvGrpSpPr/>
          <p:nvPr/>
        </p:nvGrpSpPr>
        <p:grpSpPr>
          <a:xfrm>
            <a:off x="2511322" y="1847682"/>
            <a:ext cx="4797422" cy="557212"/>
            <a:chOff x="3745" y="1697"/>
            <a:chExt cx="3022" cy="351"/>
          </a:xfrm>
        </p:grpSpPr>
        <p:sp>
          <p:nvSpPr>
            <p:cNvPr id="375" name="Google Shape;375;p16"/>
            <p:cNvSpPr/>
            <p:nvPr/>
          </p:nvSpPr>
          <p:spPr>
            <a:xfrm>
              <a:off x="3745" y="1697"/>
              <a:ext cx="1187" cy="3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lt1"/>
                </a:solidFill>
                <a:latin typeface="Helvetica Neue"/>
                <a:ea typeface="Helvetica Neue"/>
                <a:cs typeface="Helvetica Neue"/>
                <a:sym typeface="Helvetica Neue"/>
              </a:endParaRPr>
            </a:p>
          </p:txBody>
        </p:sp>
        <p:cxnSp>
          <p:nvCxnSpPr>
            <p:cNvPr id="376" name="Google Shape;376;p16"/>
            <p:cNvCxnSpPr/>
            <p:nvPr/>
          </p:nvCxnSpPr>
          <p:spPr>
            <a:xfrm>
              <a:off x="4514" y="1878"/>
              <a:ext cx="304" cy="0"/>
            </a:xfrm>
            <a:prstGeom prst="straightConnector1">
              <a:avLst/>
            </a:prstGeom>
            <a:noFill/>
            <a:ln w="15875" cap="rnd" cmpd="sng">
              <a:solidFill>
                <a:schemeClr val="lt1"/>
              </a:solidFill>
              <a:prstDash val="solid"/>
              <a:round/>
              <a:headEnd type="none" w="med" len="med"/>
              <a:tailEnd type="none" w="med" len="med"/>
            </a:ln>
          </p:spPr>
        </p:cxnSp>
        <p:cxnSp>
          <p:nvCxnSpPr>
            <p:cNvPr id="377" name="Google Shape;377;p16"/>
            <p:cNvCxnSpPr/>
            <p:nvPr/>
          </p:nvCxnSpPr>
          <p:spPr>
            <a:xfrm>
              <a:off x="3833" y="1878"/>
              <a:ext cx="309" cy="0"/>
            </a:xfrm>
            <a:prstGeom prst="straightConnector1">
              <a:avLst/>
            </a:prstGeom>
            <a:noFill/>
            <a:ln w="15875" cap="rnd" cmpd="sng">
              <a:solidFill>
                <a:schemeClr val="lt1"/>
              </a:solidFill>
              <a:prstDash val="solid"/>
              <a:round/>
              <a:headEnd type="none" w="med" len="med"/>
              <a:tailEnd type="none" w="med" len="med"/>
            </a:ln>
          </p:spPr>
        </p:cxnSp>
        <p:sp>
          <p:nvSpPr>
            <p:cNvPr id="378" name="Google Shape;378;p16"/>
            <p:cNvSpPr/>
            <p:nvPr/>
          </p:nvSpPr>
          <p:spPr>
            <a:xfrm>
              <a:off x="4713" y="1733"/>
              <a:ext cx="170" cy="126"/>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Out</a:t>
              </a:r>
              <a:endParaRPr sz="1800" b="0" i="0" u="none" strike="noStrike" cap="none">
                <a:solidFill>
                  <a:schemeClr val="lt1"/>
                </a:solidFill>
                <a:latin typeface="Arial"/>
                <a:ea typeface="Arial"/>
                <a:cs typeface="Arial"/>
                <a:sym typeface="Arial"/>
              </a:endParaRPr>
            </a:p>
          </p:txBody>
        </p:sp>
        <p:sp>
          <p:nvSpPr>
            <p:cNvPr id="379" name="Google Shape;379;p16"/>
            <p:cNvSpPr/>
            <p:nvPr/>
          </p:nvSpPr>
          <p:spPr>
            <a:xfrm>
              <a:off x="3805" y="1733"/>
              <a:ext cx="70" cy="126"/>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A</a:t>
              </a:r>
              <a:endParaRPr sz="1800" b="0" i="0" u="none" strike="noStrike" cap="none">
                <a:solidFill>
                  <a:schemeClr val="lt1"/>
                </a:solidFill>
                <a:latin typeface="Arial"/>
                <a:ea typeface="Arial"/>
                <a:cs typeface="Arial"/>
                <a:sym typeface="Arial"/>
              </a:endParaRPr>
            </a:p>
          </p:txBody>
        </p:sp>
        <p:cxnSp>
          <p:nvCxnSpPr>
            <p:cNvPr id="380" name="Google Shape;380;p16"/>
            <p:cNvCxnSpPr/>
            <p:nvPr/>
          </p:nvCxnSpPr>
          <p:spPr>
            <a:xfrm flipH="1">
              <a:off x="4152" y="1878"/>
              <a:ext cx="305" cy="153"/>
            </a:xfrm>
            <a:prstGeom prst="straightConnector1">
              <a:avLst/>
            </a:prstGeom>
            <a:noFill/>
            <a:ln w="28575" cap="rnd" cmpd="sng">
              <a:solidFill>
                <a:schemeClr val="lt1"/>
              </a:solidFill>
              <a:prstDash val="solid"/>
              <a:round/>
              <a:headEnd type="none" w="med" len="med"/>
              <a:tailEnd type="none" w="med" len="med"/>
            </a:ln>
          </p:spPr>
        </p:cxnSp>
        <p:cxnSp>
          <p:nvCxnSpPr>
            <p:cNvPr id="381" name="Google Shape;381;p16"/>
            <p:cNvCxnSpPr/>
            <p:nvPr/>
          </p:nvCxnSpPr>
          <p:spPr>
            <a:xfrm rot="10800000">
              <a:off x="4152" y="1725"/>
              <a:ext cx="0" cy="306"/>
            </a:xfrm>
            <a:prstGeom prst="straightConnector1">
              <a:avLst/>
            </a:prstGeom>
            <a:noFill/>
            <a:ln w="28575" cap="rnd" cmpd="sng">
              <a:solidFill>
                <a:schemeClr val="lt1"/>
              </a:solidFill>
              <a:prstDash val="solid"/>
              <a:round/>
              <a:headEnd type="none" w="med" len="med"/>
              <a:tailEnd type="none" w="med" len="med"/>
            </a:ln>
          </p:spPr>
        </p:cxnSp>
        <p:cxnSp>
          <p:nvCxnSpPr>
            <p:cNvPr id="382" name="Google Shape;382;p16"/>
            <p:cNvCxnSpPr/>
            <p:nvPr/>
          </p:nvCxnSpPr>
          <p:spPr>
            <a:xfrm rot="10800000">
              <a:off x="4152" y="1725"/>
              <a:ext cx="305" cy="153"/>
            </a:xfrm>
            <a:prstGeom prst="straightConnector1">
              <a:avLst/>
            </a:prstGeom>
            <a:noFill/>
            <a:ln w="28575" cap="rnd" cmpd="sng">
              <a:solidFill>
                <a:schemeClr val="lt1"/>
              </a:solidFill>
              <a:prstDash val="solid"/>
              <a:round/>
              <a:headEnd type="none" w="med" len="med"/>
              <a:tailEnd type="none" w="med" len="med"/>
            </a:ln>
          </p:spPr>
        </p:cxnSp>
        <p:sp>
          <p:nvSpPr>
            <p:cNvPr id="383" name="Google Shape;383;p16"/>
            <p:cNvSpPr/>
            <p:nvPr/>
          </p:nvSpPr>
          <p:spPr>
            <a:xfrm>
              <a:off x="4457" y="1849"/>
              <a:ext cx="57" cy="58"/>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384" name="Google Shape;384;p16"/>
            <p:cNvSpPr/>
            <p:nvPr/>
          </p:nvSpPr>
          <p:spPr>
            <a:xfrm>
              <a:off x="4457" y="1849"/>
              <a:ext cx="57" cy="58"/>
            </a:xfrm>
            <a:prstGeom prst="ellipse">
              <a:avLst/>
            </a:prstGeom>
            <a:noFill/>
            <a:ln w="285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385" name="Google Shape;385;p16"/>
            <p:cNvSpPr/>
            <p:nvPr/>
          </p:nvSpPr>
          <p:spPr>
            <a:xfrm>
              <a:off x="6597" y="1725"/>
              <a:ext cx="170" cy="126"/>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Out</a:t>
              </a:r>
              <a:endParaRPr sz="1800" b="0" i="0" u="none" strike="noStrike" cap="none">
                <a:solidFill>
                  <a:schemeClr val="lt1"/>
                </a:solidFill>
                <a:latin typeface="Arial"/>
                <a:ea typeface="Arial"/>
                <a:cs typeface="Arial"/>
                <a:sym typeface="Arial"/>
              </a:endParaRPr>
            </a:p>
          </p:txBody>
        </p:sp>
        <p:sp>
          <p:nvSpPr>
            <p:cNvPr id="386" name="Google Shape;386;p16"/>
            <p:cNvSpPr/>
            <p:nvPr/>
          </p:nvSpPr>
          <p:spPr>
            <a:xfrm>
              <a:off x="5689" y="1725"/>
              <a:ext cx="70" cy="126"/>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300"/>
                <a:buFont typeface="Arial"/>
                <a:buNone/>
              </a:pPr>
              <a:r>
                <a:rPr lang="en-US" sz="1300" b="0" i="0" u="none" strike="noStrike" cap="none">
                  <a:solidFill>
                    <a:schemeClr val="lt1"/>
                  </a:solidFill>
                  <a:latin typeface="Arial"/>
                  <a:ea typeface="Arial"/>
                  <a:cs typeface="Arial"/>
                  <a:sym typeface="Arial"/>
                </a:rPr>
                <a:t>A</a:t>
              </a:r>
              <a:endParaRPr sz="1800" b="0" i="0" u="none" strike="noStrike" cap="none">
                <a:solidFill>
                  <a:schemeClr val="lt1"/>
                </a:solidFill>
                <a:latin typeface="Arial"/>
                <a:ea typeface="Arial"/>
                <a:cs typeface="Arial"/>
                <a:sym typeface="Arial"/>
              </a:endParaRPr>
            </a:p>
          </p:txBody>
        </p:sp>
      </p:grpSp>
      <p:grpSp>
        <p:nvGrpSpPr>
          <p:cNvPr id="387" name="Google Shape;387;p16"/>
          <p:cNvGrpSpPr/>
          <p:nvPr/>
        </p:nvGrpSpPr>
        <p:grpSpPr>
          <a:xfrm>
            <a:off x="5373688" y="895350"/>
            <a:ext cx="1841500" cy="2108200"/>
            <a:chOff x="3385" y="564"/>
            <a:chExt cx="1160" cy="1328"/>
          </a:xfrm>
        </p:grpSpPr>
        <p:sp>
          <p:nvSpPr>
            <p:cNvPr id="388" name="Google Shape;388;p16"/>
            <p:cNvSpPr/>
            <p:nvPr/>
          </p:nvSpPr>
          <p:spPr>
            <a:xfrm>
              <a:off x="3385" y="564"/>
              <a:ext cx="1160" cy="132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cxnSp>
          <p:nvCxnSpPr>
            <p:cNvPr id="389" name="Google Shape;389;p16"/>
            <p:cNvCxnSpPr/>
            <p:nvPr/>
          </p:nvCxnSpPr>
          <p:spPr>
            <a:xfrm>
              <a:off x="4092" y="1323"/>
              <a:ext cx="432" cy="0"/>
            </a:xfrm>
            <a:prstGeom prst="straightConnector1">
              <a:avLst/>
            </a:prstGeom>
            <a:noFill/>
            <a:ln w="15875" cap="rnd" cmpd="sng">
              <a:solidFill>
                <a:schemeClr val="lt1"/>
              </a:solidFill>
              <a:prstDash val="solid"/>
              <a:round/>
              <a:headEnd type="none" w="med" len="med"/>
              <a:tailEnd type="none" w="med" len="med"/>
            </a:ln>
          </p:spPr>
        </p:cxnSp>
        <p:cxnSp>
          <p:nvCxnSpPr>
            <p:cNvPr id="390" name="Google Shape;390;p16"/>
            <p:cNvCxnSpPr/>
            <p:nvPr/>
          </p:nvCxnSpPr>
          <p:spPr>
            <a:xfrm rot="10800000" flipH="1">
              <a:off x="3502" y="1323"/>
              <a:ext cx="243" cy="1"/>
            </a:xfrm>
            <a:prstGeom prst="straightConnector1">
              <a:avLst/>
            </a:prstGeom>
            <a:noFill/>
            <a:ln w="15875" cap="rnd" cmpd="sng">
              <a:solidFill>
                <a:schemeClr val="lt1"/>
              </a:solidFill>
              <a:prstDash val="solid"/>
              <a:round/>
              <a:headEnd type="none" w="med" len="med"/>
              <a:tailEnd type="none" w="med" len="med"/>
            </a:ln>
          </p:spPr>
        </p:cxnSp>
        <p:cxnSp>
          <p:nvCxnSpPr>
            <p:cNvPr id="391" name="Google Shape;391;p16"/>
            <p:cNvCxnSpPr/>
            <p:nvPr/>
          </p:nvCxnSpPr>
          <p:spPr>
            <a:xfrm>
              <a:off x="4092" y="1652"/>
              <a:ext cx="0" cy="12"/>
            </a:xfrm>
            <a:prstGeom prst="straightConnector1">
              <a:avLst/>
            </a:prstGeom>
            <a:noFill/>
            <a:ln w="15875" cap="rnd" cmpd="sng">
              <a:solidFill>
                <a:schemeClr val="lt1"/>
              </a:solidFill>
              <a:prstDash val="solid"/>
              <a:round/>
              <a:headEnd type="none" w="med" len="med"/>
              <a:tailEnd type="none" w="med" len="med"/>
            </a:ln>
          </p:spPr>
        </p:cxnSp>
        <p:cxnSp>
          <p:nvCxnSpPr>
            <p:cNvPr id="392" name="Google Shape;392;p16"/>
            <p:cNvCxnSpPr/>
            <p:nvPr/>
          </p:nvCxnSpPr>
          <p:spPr>
            <a:xfrm rot="10800000">
              <a:off x="3983" y="1652"/>
              <a:ext cx="109" cy="0"/>
            </a:xfrm>
            <a:prstGeom prst="straightConnector1">
              <a:avLst/>
            </a:prstGeom>
            <a:noFill/>
            <a:ln w="15875" cap="rnd" cmpd="sng">
              <a:solidFill>
                <a:schemeClr val="lt1"/>
              </a:solidFill>
              <a:prstDash val="solid"/>
              <a:round/>
              <a:headEnd type="none" w="med" len="med"/>
              <a:tailEnd type="none" w="med" len="med"/>
            </a:ln>
          </p:spPr>
        </p:cxnSp>
        <p:cxnSp>
          <p:nvCxnSpPr>
            <p:cNvPr id="393" name="Google Shape;393;p16"/>
            <p:cNvCxnSpPr/>
            <p:nvPr/>
          </p:nvCxnSpPr>
          <p:spPr>
            <a:xfrm rot="10800000">
              <a:off x="3801" y="1580"/>
              <a:ext cx="127" cy="0"/>
            </a:xfrm>
            <a:prstGeom prst="straightConnector1">
              <a:avLst/>
            </a:prstGeom>
            <a:noFill/>
            <a:ln w="15875" cap="rnd" cmpd="sng">
              <a:solidFill>
                <a:schemeClr val="lt1"/>
              </a:solidFill>
              <a:prstDash val="solid"/>
              <a:round/>
              <a:headEnd type="none" w="med" len="med"/>
              <a:tailEnd type="none" w="med" len="med"/>
            </a:ln>
          </p:spPr>
        </p:cxnSp>
        <p:cxnSp>
          <p:nvCxnSpPr>
            <p:cNvPr id="394" name="Google Shape;394;p16"/>
            <p:cNvCxnSpPr/>
            <p:nvPr/>
          </p:nvCxnSpPr>
          <p:spPr>
            <a:xfrm rot="10800000">
              <a:off x="3928" y="1507"/>
              <a:ext cx="0" cy="149"/>
            </a:xfrm>
            <a:prstGeom prst="straightConnector1">
              <a:avLst/>
            </a:prstGeom>
            <a:noFill/>
            <a:ln w="30150" cap="rnd" cmpd="sng">
              <a:solidFill>
                <a:schemeClr val="lt1"/>
              </a:solidFill>
              <a:prstDash val="solid"/>
              <a:round/>
              <a:headEnd type="none" w="med" len="med"/>
              <a:tailEnd type="none" w="med" len="med"/>
            </a:ln>
          </p:spPr>
        </p:cxnSp>
        <p:cxnSp>
          <p:nvCxnSpPr>
            <p:cNvPr id="395" name="Google Shape;395;p16"/>
            <p:cNvCxnSpPr/>
            <p:nvPr/>
          </p:nvCxnSpPr>
          <p:spPr>
            <a:xfrm>
              <a:off x="4092" y="1664"/>
              <a:ext cx="0" cy="134"/>
            </a:xfrm>
            <a:prstGeom prst="straightConnector1">
              <a:avLst/>
            </a:prstGeom>
            <a:noFill/>
            <a:ln w="15875" cap="rnd" cmpd="sng">
              <a:solidFill>
                <a:schemeClr val="lt1"/>
              </a:solidFill>
              <a:prstDash val="solid"/>
              <a:round/>
              <a:headEnd type="none" w="med" len="med"/>
              <a:tailEnd type="none" w="med" len="med"/>
            </a:ln>
          </p:spPr>
        </p:cxnSp>
        <p:sp>
          <p:nvSpPr>
            <p:cNvPr id="396" name="Google Shape;396;p16"/>
            <p:cNvSpPr/>
            <p:nvPr/>
          </p:nvSpPr>
          <p:spPr>
            <a:xfrm>
              <a:off x="3982" y="1362"/>
              <a:ext cx="110" cy="145"/>
            </a:xfrm>
            <a:custGeom>
              <a:avLst/>
              <a:gdLst/>
              <a:ahLst/>
              <a:cxnLst/>
              <a:rect l="l" t="t" r="r" b="b"/>
              <a:pathLst>
                <a:path w="110" h="145" extrusionOk="0">
                  <a:moveTo>
                    <a:pt x="110" y="0"/>
                  </a:moveTo>
                  <a:lnTo>
                    <a:pt x="110" y="145"/>
                  </a:lnTo>
                  <a:lnTo>
                    <a:pt x="79" y="145"/>
                  </a:lnTo>
                  <a:lnTo>
                    <a:pt x="0" y="145"/>
                  </a:lnTo>
                </a:path>
              </a:pathLst>
            </a:custGeom>
            <a:noFill/>
            <a:ln w="158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cxnSp>
          <p:nvCxnSpPr>
            <p:cNvPr id="397" name="Google Shape;397;p16"/>
            <p:cNvCxnSpPr/>
            <p:nvPr/>
          </p:nvCxnSpPr>
          <p:spPr>
            <a:xfrm rot="10800000">
              <a:off x="3983" y="1471"/>
              <a:ext cx="0" cy="218"/>
            </a:xfrm>
            <a:prstGeom prst="straightConnector1">
              <a:avLst/>
            </a:prstGeom>
            <a:noFill/>
            <a:ln w="30150" cap="rnd" cmpd="sng">
              <a:solidFill>
                <a:schemeClr val="lt1"/>
              </a:solidFill>
              <a:prstDash val="solid"/>
              <a:round/>
              <a:headEnd type="none" w="med" len="med"/>
              <a:tailEnd type="none" w="med" len="med"/>
            </a:ln>
          </p:spPr>
        </p:cxnSp>
        <p:cxnSp>
          <p:nvCxnSpPr>
            <p:cNvPr id="398" name="Google Shape;398;p16"/>
            <p:cNvCxnSpPr/>
            <p:nvPr/>
          </p:nvCxnSpPr>
          <p:spPr>
            <a:xfrm rot="10800000">
              <a:off x="4092" y="983"/>
              <a:ext cx="0" cy="11"/>
            </a:xfrm>
            <a:prstGeom prst="straightConnector1">
              <a:avLst/>
            </a:prstGeom>
            <a:noFill/>
            <a:ln w="15875" cap="rnd" cmpd="sng">
              <a:solidFill>
                <a:schemeClr val="lt1"/>
              </a:solidFill>
              <a:prstDash val="solid"/>
              <a:round/>
              <a:headEnd type="none" w="med" len="med"/>
              <a:tailEnd type="none" w="med" len="med"/>
            </a:ln>
          </p:spPr>
        </p:cxnSp>
        <p:cxnSp>
          <p:nvCxnSpPr>
            <p:cNvPr id="399" name="Google Shape;399;p16"/>
            <p:cNvCxnSpPr/>
            <p:nvPr/>
          </p:nvCxnSpPr>
          <p:spPr>
            <a:xfrm rot="10800000">
              <a:off x="3983" y="994"/>
              <a:ext cx="109" cy="0"/>
            </a:xfrm>
            <a:prstGeom prst="straightConnector1">
              <a:avLst/>
            </a:prstGeom>
            <a:noFill/>
            <a:ln w="15875" cap="rnd" cmpd="sng">
              <a:solidFill>
                <a:schemeClr val="lt1"/>
              </a:solidFill>
              <a:prstDash val="solid"/>
              <a:round/>
              <a:headEnd type="none" w="med" len="med"/>
              <a:tailEnd type="none" w="med" len="med"/>
            </a:ln>
          </p:spPr>
        </p:cxnSp>
        <p:cxnSp>
          <p:nvCxnSpPr>
            <p:cNvPr id="400" name="Google Shape;400;p16"/>
            <p:cNvCxnSpPr/>
            <p:nvPr/>
          </p:nvCxnSpPr>
          <p:spPr>
            <a:xfrm flipH="1">
              <a:off x="3801" y="1063"/>
              <a:ext cx="59" cy="3"/>
            </a:xfrm>
            <a:prstGeom prst="straightConnector1">
              <a:avLst/>
            </a:prstGeom>
            <a:noFill/>
            <a:ln w="15875" cap="rnd" cmpd="sng">
              <a:solidFill>
                <a:schemeClr val="lt1"/>
              </a:solidFill>
              <a:prstDash val="solid"/>
              <a:round/>
              <a:headEnd type="none" w="med" len="med"/>
              <a:tailEnd type="none" w="med" len="med"/>
            </a:ln>
          </p:spPr>
        </p:cxnSp>
        <p:cxnSp>
          <p:nvCxnSpPr>
            <p:cNvPr id="401" name="Google Shape;401;p16"/>
            <p:cNvCxnSpPr/>
            <p:nvPr/>
          </p:nvCxnSpPr>
          <p:spPr>
            <a:xfrm>
              <a:off x="3928" y="990"/>
              <a:ext cx="0" cy="149"/>
            </a:xfrm>
            <a:prstGeom prst="straightConnector1">
              <a:avLst/>
            </a:prstGeom>
            <a:noFill/>
            <a:ln w="30150" cap="rnd" cmpd="sng">
              <a:solidFill>
                <a:schemeClr val="lt1"/>
              </a:solidFill>
              <a:prstDash val="solid"/>
              <a:round/>
              <a:headEnd type="none" w="med" len="med"/>
              <a:tailEnd type="none" w="med" len="med"/>
            </a:ln>
          </p:spPr>
        </p:cxnSp>
        <p:cxnSp>
          <p:nvCxnSpPr>
            <p:cNvPr id="402" name="Google Shape;402;p16"/>
            <p:cNvCxnSpPr/>
            <p:nvPr/>
          </p:nvCxnSpPr>
          <p:spPr>
            <a:xfrm rot="10800000">
              <a:off x="4092" y="784"/>
              <a:ext cx="0" cy="199"/>
            </a:xfrm>
            <a:prstGeom prst="straightConnector1">
              <a:avLst/>
            </a:prstGeom>
            <a:noFill/>
            <a:ln w="15875" cap="rnd" cmpd="sng">
              <a:solidFill>
                <a:schemeClr val="lt1"/>
              </a:solidFill>
              <a:prstDash val="solid"/>
              <a:round/>
              <a:headEnd type="none" w="med" len="med"/>
              <a:tailEnd type="none" w="med" len="med"/>
            </a:ln>
          </p:spPr>
        </p:cxnSp>
        <p:sp>
          <p:nvSpPr>
            <p:cNvPr id="403" name="Google Shape;403;p16"/>
            <p:cNvSpPr/>
            <p:nvPr/>
          </p:nvSpPr>
          <p:spPr>
            <a:xfrm>
              <a:off x="3982" y="1139"/>
              <a:ext cx="110" cy="146"/>
            </a:xfrm>
            <a:custGeom>
              <a:avLst/>
              <a:gdLst/>
              <a:ahLst/>
              <a:cxnLst/>
              <a:rect l="l" t="t" r="r" b="b"/>
              <a:pathLst>
                <a:path w="110" h="146" extrusionOk="0">
                  <a:moveTo>
                    <a:pt x="110" y="146"/>
                  </a:moveTo>
                  <a:lnTo>
                    <a:pt x="110" y="0"/>
                  </a:lnTo>
                  <a:lnTo>
                    <a:pt x="79" y="0"/>
                  </a:lnTo>
                  <a:lnTo>
                    <a:pt x="0" y="0"/>
                  </a:lnTo>
                </a:path>
              </a:pathLst>
            </a:custGeom>
            <a:noFill/>
            <a:ln w="158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cxnSp>
          <p:nvCxnSpPr>
            <p:cNvPr id="404" name="Google Shape;404;p16"/>
            <p:cNvCxnSpPr/>
            <p:nvPr/>
          </p:nvCxnSpPr>
          <p:spPr>
            <a:xfrm>
              <a:off x="3983" y="957"/>
              <a:ext cx="0" cy="219"/>
            </a:xfrm>
            <a:prstGeom prst="straightConnector1">
              <a:avLst/>
            </a:prstGeom>
            <a:noFill/>
            <a:ln w="30150" cap="rnd" cmpd="sng">
              <a:solidFill>
                <a:schemeClr val="lt1"/>
              </a:solidFill>
              <a:prstDash val="solid"/>
              <a:round/>
              <a:headEnd type="none" w="med" len="med"/>
              <a:tailEnd type="none" w="med" len="med"/>
            </a:ln>
          </p:spPr>
        </p:cxnSp>
        <p:cxnSp>
          <p:nvCxnSpPr>
            <p:cNvPr id="405" name="Google Shape;405;p16"/>
            <p:cNvCxnSpPr/>
            <p:nvPr/>
          </p:nvCxnSpPr>
          <p:spPr>
            <a:xfrm rot="10800000">
              <a:off x="3742" y="1066"/>
              <a:ext cx="59" cy="0"/>
            </a:xfrm>
            <a:prstGeom prst="straightConnector1">
              <a:avLst/>
            </a:prstGeom>
            <a:noFill/>
            <a:ln w="15875" cap="rnd" cmpd="sng">
              <a:solidFill>
                <a:schemeClr val="lt1"/>
              </a:solidFill>
              <a:prstDash val="solid"/>
              <a:round/>
              <a:headEnd type="none" w="med" len="med"/>
              <a:tailEnd type="none" w="med" len="med"/>
            </a:ln>
          </p:spPr>
        </p:cxnSp>
        <p:cxnSp>
          <p:nvCxnSpPr>
            <p:cNvPr id="406" name="Google Shape;406;p16"/>
            <p:cNvCxnSpPr/>
            <p:nvPr/>
          </p:nvCxnSpPr>
          <p:spPr>
            <a:xfrm rot="10800000">
              <a:off x="3748" y="1580"/>
              <a:ext cx="53" cy="0"/>
            </a:xfrm>
            <a:prstGeom prst="straightConnector1">
              <a:avLst/>
            </a:prstGeom>
            <a:noFill/>
            <a:ln w="15875" cap="rnd" cmpd="sng">
              <a:solidFill>
                <a:schemeClr val="lt1"/>
              </a:solidFill>
              <a:prstDash val="solid"/>
              <a:round/>
              <a:headEnd type="none" w="med" len="med"/>
              <a:tailEnd type="none" w="med" len="med"/>
            </a:ln>
          </p:spPr>
        </p:cxnSp>
        <p:cxnSp>
          <p:nvCxnSpPr>
            <p:cNvPr id="407" name="Google Shape;407;p16"/>
            <p:cNvCxnSpPr/>
            <p:nvPr/>
          </p:nvCxnSpPr>
          <p:spPr>
            <a:xfrm rot="10800000">
              <a:off x="3745" y="1063"/>
              <a:ext cx="0" cy="510"/>
            </a:xfrm>
            <a:prstGeom prst="straightConnector1">
              <a:avLst/>
            </a:prstGeom>
            <a:noFill/>
            <a:ln w="15875" cap="rnd" cmpd="sng">
              <a:solidFill>
                <a:schemeClr val="lt1"/>
              </a:solidFill>
              <a:prstDash val="solid"/>
              <a:round/>
              <a:headEnd type="none" w="med" len="med"/>
              <a:tailEnd type="none" w="med" len="med"/>
            </a:ln>
          </p:spPr>
        </p:cxnSp>
        <p:sp>
          <p:nvSpPr>
            <p:cNvPr id="408" name="Google Shape;408;p16"/>
            <p:cNvSpPr/>
            <p:nvPr/>
          </p:nvSpPr>
          <p:spPr>
            <a:xfrm>
              <a:off x="3861" y="1034"/>
              <a:ext cx="58" cy="58"/>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409" name="Google Shape;409;p16"/>
            <p:cNvSpPr/>
            <p:nvPr/>
          </p:nvSpPr>
          <p:spPr>
            <a:xfrm>
              <a:off x="3861" y="1034"/>
              <a:ext cx="58" cy="58"/>
            </a:xfrm>
            <a:prstGeom prst="ellipse">
              <a:avLst/>
            </a:prstGeom>
            <a:noFill/>
            <a:ln w="3015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cxnSp>
          <p:nvCxnSpPr>
            <p:cNvPr id="410" name="Google Shape;410;p16"/>
            <p:cNvCxnSpPr/>
            <p:nvPr/>
          </p:nvCxnSpPr>
          <p:spPr>
            <a:xfrm rot="10800000">
              <a:off x="4092" y="1285"/>
              <a:ext cx="0" cy="77"/>
            </a:xfrm>
            <a:prstGeom prst="straightConnector1">
              <a:avLst/>
            </a:prstGeom>
            <a:noFill/>
            <a:ln w="15875" cap="rnd" cmpd="sng">
              <a:solidFill>
                <a:schemeClr val="lt1"/>
              </a:solidFill>
              <a:prstDash val="solid"/>
              <a:round/>
              <a:headEnd type="none" w="med" len="med"/>
              <a:tailEnd type="none" w="med" len="med"/>
            </a:ln>
          </p:spPr>
        </p:cxnSp>
        <p:cxnSp>
          <p:nvCxnSpPr>
            <p:cNvPr id="411" name="Google Shape;411;p16"/>
            <p:cNvCxnSpPr/>
            <p:nvPr/>
          </p:nvCxnSpPr>
          <p:spPr>
            <a:xfrm>
              <a:off x="4078" y="1876"/>
              <a:ext cx="28" cy="0"/>
            </a:xfrm>
            <a:prstGeom prst="straightConnector1">
              <a:avLst/>
            </a:prstGeom>
            <a:noFill/>
            <a:ln w="30150" cap="rnd" cmpd="sng">
              <a:solidFill>
                <a:schemeClr val="lt1"/>
              </a:solidFill>
              <a:prstDash val="solid"/>
              <a:round/>
              <a:headEnd type="none" w="med" len="med"/>
              <a:tailEnd type="none" w="med" len="med"/>
            </a:ln>
          </p:spPr>
        </p:cxnSp>
        <p:cxnSp>
          <p:nvCxnSpPr>
            <p:cNvPr id="412" name="Google Shape;412;p16"/>
            <p:cNvCxnSpPr/>
            <p:nvPr/>
          </p:nvCxnSpPr>
          <p:spPr>
            <a:xfrm>
              <a:off x="4049" y="1848"/>
              <a:ext cx="86" cy="0"/>
            </a:xfrm>
            <a:prstGeom prst="straightConnector1">
              <a:avLst/>
            </a:prstGeom>
            <a:noFill/>
            <a:ln w="30150" cap="rnd" cmpd="sng">
              <a:solidFill>
                <a:schemeClr val="lt1"/>
              </a:solidFill>
              <a:prstDash val="solid"/>
              <a:round/>
              <a:headEnd type="none" w="med" len="med"/>
              <a:tailEnd type="none" w="med" len="med"/>
            </a:ln>
          </p:spPr>
        </p:cxnSp>
        <p:cxnSp>
          <p:nvCxnSpPr>
            <p:cNvPr id="413" name="Google Shape;413;p16"/>
            <p:cNvCxnSpPr/>
            <p:nvPr/>
          </p:nvCxnSpPr>
          <p:spPr>
            <a:xfrm>
              <a:off x="4021" y="1819"/>
              <a:ext cx="142" cy="0"/>
            </a:xfrm>
            <a:prstGeom prst="straightConnector1">
              <a:avLst/>
            </a:prstGeom>
            <a:noFill/>
            <a:ln w="30150" cap="rnd" cmpd="sng">
              <a:solidFill>
                <a:schemeClr val="lt1"/>
              </a:solidFill>
              <a:prstDash val="solid"/>
              <a:round/>
              <a:headEnd type="none" w="med" len="med"/>
              <a:tailEnd type="none" w="med" len="med"/>
            </a:ln>
          </p:spPr>
        </p:cxnSp>
        <p:cxnSp>
          <p:nvCxnSpPr>
            <p:cNvPr id="414" name="Google Shape;414;p16"/>
            <p:cNvCxnSpPr/>
            <p:nvPr/>
          </p:nvCxnSpPr>
          <p:spPr>
            <a:xfrm>
              <a:off x="4092" y="1785"/>
              <a:ext cx="0" cy="34"/>
            </a:xfrm>
            <a:prstGeom prst="straightConnector1">
              <a:avLst/>
            </a:prstGeom>
            <a:noFill/>
            <a:ln w="15875" cap="rnd" cmpd="sng">
              <a:solidFill>
                <a:schemeClr val="lt1"/>
              </a:solidFill>
              <a:prstDash val="solid"/>
              <a:round/>
              <a:headEnd type="none" w="med" len="med"/>
              <a:tailEnd type="none" w="med" len="med"/>
            </a:ln>
          </p:spPr>
        </p:cxnSp>
        <p:cxnSp>
          <p:nvCxnSpPr>
            <p:cNvPr id="415" name="Google Shape;415;p16"/>
            <p:cNvCxnSpPr/>
            <p:nvPr/>
          </p:nvCxnSpPr>
          <p:spPr>
            <a:xfrm>
              <a:off x="3976" y="784"/>
              <a:ext cx="270" cy="0"/>
            </a:xfrm>
            <a:prstGeom prst="straightConnector1">
              <a:avLst/>
            </a:prstGeom>
            <a:noFill/>
            <a:ln w="30150" cap="rnd" cmpd="sng">
              <a:solidFill>
                <a:schemeClr val="lt1"/>
              </a:solidFill>
              <a:prstDash val="solid"/>
              <a:round/>
              <a:headEnd type="none" w="med" len="med"/>
              <a:tailEnd type="none" w="med" len="med"/>
            </a:ln>
          </p:spPr>
        </p:cxnSp>
        <p:sp>
          <p:nvSpPr>
            <p:cNvPr id="416" name="Google Shape;416;p16"/>
            <p:cNvSpPr/>
            <p:nvPr/>
          </p:nvSpPr>
          <p:spPr>
            <a:xfrm>
              <a:off x="4007" y="599"/>
              <a:ext cx="113" cy="138"/>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1" u="none" strike="noStrike" cap="none">
                  <a:solidFill>
                    <a:srgbClr val="000000"/>
                  </a:solidFill>
                  <a:latin typeface="Arial"/>
                  <a:ea typeface="Arial"/>
                  <a:cs typeface="Arial"/>
                  <a:sym typeface="Arial"/>
                </a:rPr>
                <a:t>V</a:t>
              </a:r>
              <a:endParaRPr sz="1800" b="0" i="0" u="none" strike="noStrike" cap="none">
                <a:solidFill>
                  <a:schemeClr val="lt1"/>
                </a:solidFill>
                <a:latin typeface="Arial"/>
                <a:ea typeface="Arial"/>
                <a:cs typeface="Arial"/>
                <a:sym typeface="Arial"/>
              </a:endParaRPr>
            </a:p>
          </p:txBody>
        </p:sp>
        <p:sp>
          <p:nvSpPr>
            <p:cNvPr id="417" name="Google Shape;417;p16"/>
            <p:cNvSpPr/>
            <p:nvPr/>
          </p:nvSpPr>
          <p:spPr>
            <a:xfrm>
              <a:off x="4076" y="645"/>
              <a:ext cx="135" cy="9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Arial"/>
                  <a:ea typeface="Arial"/>
                  <a:cs typeface="Arial"/>
                  <a:sym typeface="Arial"/>
                </a:rPr>
                <a:t>DD</a:t>
              </a:r>
              <a:endParaRPr sz="1800" b="0" i="0" u="none" strike="noStrike" cap="none">
                <a:solidFill>
                  <a:schemeClr val="lt1"/>
                </a:solidFill>
                <a:latin typeface="Arial"/>
                <a:ea typeface="Arial"/>
                <a:cs typeface="Arial"/>
                <a:sym typeface="Arial"/>
              </a:endParaRPr>
            </a:p>
          </p:txBody>
        </p:sp>
        <p:sp>
          <p:nvSpPr>
            <p:cNvPr id="418" name="Google Shape;418;p16"/>
            <p:cNvSpPr/>
            <p:nvPr/>
          </p:nvSpPr>
          <p:spPr>
            <a:xfrm>
              <a:off x="4172" y="599"/>
              <a:ext cx="103" cy="138"/>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19" name="Google Shape;419;p16"/>
            <p:cNvSpPr/>
            <p:nvPr/>
          </p:nvSpPr>
          <p:spPr>
            <a:xfrm>
              <a:off x="4144" y="986"/>
              <a:ext cx="129" cy="138"/>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1" u="none" strike="noStrike" cap="none">
                  <a:solidFill>
                    <a:srgbClr val="000000"/>
                  </a:solidFill>
                  <a:latin typeface="Arial"/>
                  <a:ea typeface="Arial"/>
                  <a:cs typeface="Arial"/>
                  <a:sym typeface="Arial"/>
                </a:rPr>
                <a:t>M</a:t>
              </a:r>
              <a:endParaRPr sz="1800" b="0" i="0" u="none" strike="noStrike" cap="none">
                <a:solidFill>
                  <a:schemeClr val="lt1"/>
                </a:solidFill>
                <a:latin typeface="Arial"/>
                <a:ea typeface="Arial"/>
                <a:cs typeface="Arial"/>
                <a:sym typeface="Arial"/>
              </a:endParaRPr>
            </a:p>
          </p:txBody>
        </p:sp>
        <p:sp>
          <p:nvSpPr>
            <p:cNvPr id="420" name="Google Shape;420;p16"/>
            <p:cNvSpPr/>
            <p:nvPr/>
          </p:nvSpPr>
          <p:spPr>
            <a:xfrm>
              <a:off x="4230" y="1032"/>
              <a:ext cx="70" cy="9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Arial"/>
                  <a:ea typeface="Arial"/>
                  <a:cs typeface="Arial"/>
                  <a:sym typeface="Arial"/>
                </a:rPr>
                <a:t>2</a:t>
              </a:r>
              <a:endParaRPr sz="1800" b="0" i="0" u="none" strike="noStrike" cap="none">
                <a:solidFill>
                  <a:schemeClr val="lt1"/>
                </a:solidFill>
                <a:latin typeface="Arial"/>
                <a:ea typeface="Arial"/>
                <a:cs typeface="Arial"/>
                <a:sym typeface="Arial"/>
              </a:endParaRPr>
            </a:p>
          </p:txBody>
        </p:sp>
        <p:sp>
          <p:nvSpPr>
            <p:cNvPr id="421" name="Google Shape;421;p16"/>
            <p:cNvSpPr/>
            <p:nvPr/>
          </p:nvSpPr>
          <p:spPr>
            <a:xfrm>
              <a:off x="4113" y="1525"/>
              <a:ext cx="129" cy="138"/>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1" u="none" strike="noStrike" cap="none">
                  <a:solidFill>
                    <a:srgbClr val="000000"/>
                  </a:solidFill>
                  <a:latin typeface="Arial"/>
                  <a:ea typeface="Arial"/>
                  <a:cs typeface="Arial"/>
                  <a:sym typeface="Arial"/>
                </a:rPr>
                <a:t>M</a:t>
              </a:r>
              <a:endParaRPr sz="1800" b="0" i="0" u="none" strike="noStrike" cap="none">
                <a:solidFill>
                  <a:schemeClr val="lt1"/>
                </a:solidFill>
                <a:latin typeface="Arial"/>
                <a:ea typeface="Arial"/>
                <a:cs typeface="Arial"/>
                <a:sym typeface="Arial"/>
              </a:endParaRPr>
            </a:p>
          </p:txBody>
        </p:sp>
        <p:sp>
          <p:nvSpPr>
            <p:cNvPr id="422" name="Google Shape;422;p16"/>
            <p:cNvSpPr/>
            <p:nvPr/>
          </p:nvSpPr>
          <p:spPr>
            <a:xfrm>
              <a:off x="4199" y="1571"/>
              <a:ext cx="70" cy="9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1" u="none" strike="noStrike" cap="none">
                  <a:solidFill>
                    <a:srgbClr val="000000"/>
                  </a:solidFill>
                  <a:latin typeface="Arial"/>
                  <a:ea typeface="Arial"/>
                  <a:cs typeface="Arial"/>
                  <a:sym typeface="Arial"/>
                </a:rPr>
                <a:t>1</a:t>
              </a:r>
              <a:endParaRPr sz="1800" b="0" i="0" u="none" strike="noStrike" cap="none">
                <a:solidFill>
                  <a:schemeClr val="lt1"/>
                </a:solidFill>
                <a:latin typeface="Arial"/>
                <a:ea typeface="Arial"/>
                <a:cs typeface="Arial"/>
                <a:sym typeface="Arial"/>
              </a:endParaRPr>
            </a:p>
          </p:txBody>
        </p:sp>
        <p:sp>
          <p:nvSpPr>
            <p:cNvPr id="423" name="Google Shape;423;p16"/>
            <p:cNvSpPr/>
            <p:nvPr/>
          </p:nvSpPr>
          <p:spPr>
            <a:xfrm>
              <a:off x="4236" y="1525"/>
              <a:ext cx="103" cy="138"/>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grpSp>
      <p:cxnSp>
        <p:nvCxnSpPr>
          <p:cNvPr id="424" name="Google Shape;424;p16"/>
          <p:cNvCxnSpPr/>
          <p:nvPr/>
        </p:nvCxnSpPr>
        <p:spPr>
          <a:xfrm>
            <a:off x="3871606" y="2320621"/>
            <a:ext cx="481519" cy="0"/>
          </a:xfrm>
          <a:prstGeom prst="straightConnector1">
            <a:avLst/>
          </a:prstGeom>
          <a:noFill/>
          <a:ln w="28575" cap="flat" cmpd="sng">
            <a:solidFill>
              <a:schemeClr val="lt1"/>
            </a:solidFill>
            <a:prstDash val="solid"/>
            <a:round/>
            <a:headEnd type="none" w="sm" len="sm"/>
            <a:tailEnd type="none" w="sm" len="sm"/>
          </a:ln>
        </p:spPr>
      </p:cxnSp>
      <p:cxnSp>
        <p:nvCxnSpPr>
          <p:cNvPr id="425" name="Google Shape;425;p16"/>
          <p:cNvCxnSpPr/>
          <p:nvPr/>
        </p:nvCxnSpPr>
        <p:spPr>
          <a:xfrm>
            <a:off x="3878092" y="2434109"/>
            <a:ext cx="481519" cy="0"/>
          </a:xfrm>
          <a:prstGeom prst="straightConnector1">
            <a:avLst/>
          </a:prstGeom>
          <a:noFill/>
          <a:ln w="28575" cap="flat" cmpd="sng">
            <a:solidFill>
              <a:schemeClr val="lt1"/>
            </a:solidFill>
            <a:prstDash val="solid"/>
            <a:round/>
            <a:headEnd type="none" w="sm" len="sm"/>
            <a:tailEnd type="none" w="sm" len="sm"/>
          </a:ln>
        </p:spPr>
      </p:cxnSp>
      <p:cxnSp>
        <p:nvCxnSpPr>
          <p:cNvPr id="426" name="Google Shape;426;p16"/>
          <p:cNvCxnSpPr/>
          <p:nvPr/>
        </p:nvCxnSpPr>
        <p:spPr>
          <a:xfrm>
            <a:off x="3873558" y="2644267"/>
            <a:ext cx="514951" cy="0"/>
          </a:xfrm>
          <a:prstGeom prst="straightConnector1">
            <a:avLst/>
          </a:prstGeom>
          <a:noFill/>
          <a:ln w="28575" cap="flat" cmpd="sng">
            <a:solidFill>
              <a:schemeClr val="lt1"/>
            </a:solidFill>
            <a:prstDash val="solid"/>
            <a:round/>
            <a:headEnd type="none" w="sm" len="sm"/>
            <a:tailEnd type="none" w="sm" len="sm"/>
          </a:ln>
        </p:spPr>
      </p:cxnSp>
      <p:cxnSp>
        <p:nvCxnSpPr>
          <p:cNvPr id="427" name="Google Shape;427;p16"/>
          <p:cNvCxnSpPr/>
          <p:nvPr/>
        </p:nvCxnSpPr>
        <p:spPr>
          <a:xfrm rot="10800000" flipH="1">
            <a:off x="3956287" y="2727218"/>
            <a:ext cx="345820" cy="2540"/>
          </a:xfrm>
          <a:prstGeom prst="straightConnector1">
            <a:avLst/>
          </a:prstGeom>
          <a:noFill/>
          <a:ln w="28575" cap="flat" cmpd="sng">
            <a:solidFill>
              <a:schemeClr val="lt1"/>
            </a:solidFill>
            <a:prstDash val="solid"/>
            <a:round/>
            <a:headEnd type="none" w="sm" len="sm"/>
            <a:tailEnd type="none" w="sm" len="sm"/>
          </a:ln>
        </p:spPr>
      </p:cxnSp>
      <p:cxnSp>
        <p:nvCxnSpPr>
          <p:cNvPr id="428" name="Google Shape;428;p16"/>
          <p:cNvCxnSpPr/>
          <p:nvPr/>
        </p:nvCxnSpPr>
        <p:spPr>
          <a:xfrm>
            <a:off x="4040853" y="2809328"/>
            <a:ext cx="172910" cy="3380"/>
          </a:xfrm>
          <a:prstGeom prst="straightConnector1">
            <a:avLst/>
          </a:prstGeom>
          <a:noFill/>
          <a:ln w="28575" cap="flat" cmpd="sng">
            <a:solidFill>
              <a:schemeClr val="lt1"/>
            </a:solidFill>
            <a:prstDash val="solid"/>
            <a:round/>
            <a:headEnd type="none" w="sm" len="sm"/>
            <a:tailEnd type="none" w="sm" len="sm"/>
          </a:ln>
        </p:spPr>
      </p:cxnSp>
      <p:cxnSp>
        <p:nvCxnSpPr>
          <p:cNvPr id="429" name="Google Shape;429;p16"/>
          <p:cNvCxnSpPr/>
          <p:nvPr/>
        </p:nvCxnSpPr>
        <p:spPr>
          <a:xfrm>
            <a:off x="4112039" y="2434109"/>
            <a:ext cx="0" cy="231372"/>
          </a:xfrm>
          <a:prstGeom prst="straightConnector1">
            <a:avLst/>
          </a:prstGeom>
          <a:noFill/>
          <a:ln w="19050" cap="flat" cmpd="sng">
            <a:solidFill>
              <a:schemeClr val="lt1"/>
            </a:solidFill>
            <a:prstDash val="solid"/>
            <a:round/>
            <a:headEnd type="none" w="sm" len="sm"/>
            <a:tailEnd type="none" w="sm" len="sm"/>
          </a:ln>
        </p:spPr>
      </p:cxnSp>
      <p:cxnSp>
        <p:nvCxnSpPr>
          <p:cNvPr id="430" name="Google Shape;430;p16"/>
          <p:cNvCxnSpPr/>
          <p:nvPr/>
        </p:nvCxnSpPr>
        <p:spPr>
          <a:xfrm>
            <a:off x="4106762" y="2134072"/>
            <a:ext cx="0" cy="178406"/>
          </a:xfrm>
          <a:prstGeom prst="straightConnector1">
            <a:avLst/>
          </a:prstGeom>
          <a:noFill/>
          <a:ln w="19050" cap="flat" cmpd="sng">
            <a:solidFill>
              <a:schemeClr val="lt1"/>
            </a:solidFill>
            <a:prstDash val="solid"/>
            <a:round/>
            <a:headEnd type="none" w="sm" len="sm"/>
            <a:tailEnd type="none" w="sm" len="sm"/>
          </a:ln>
        </p:spPr>
      </p:cxnSp>
      <p:cxnSp>
        <p:nvCxnSpPr>
          <p:cNvPr id="431" name="Google Shape;431;p16"/>
          <p:cNvCxnSpPr/>
          <p:nvPr/>
        </p:nvCxnSpPr>
        <p:spPr>
          <a:xfrm>
            <a:off x="6839206" y="2446171"/>
            <a:ext cx="481519" cy="0"/>
          </a:xfrm>
          <a:prstGeom prst="straightConnector1">
            <a:avLst/>
          </a:prstGeom>
          <a:noFill/>
          <a:ln w="28575" cap="flat" cmpd="sng">
            <a:solidFill>
              <a:schemeClr val="lt1"/>
            </a:solidFill>
            <a:prstDash val="solid"/>
            <a:round/>
            <a:headEnd type="none" w="sm" len="sm"/>
            <a:tailEnd type="none" w="sm" len="sm"/>
          </a:ln>
        </p:spPr>
      </p:cxnSp>
      <p:cxnSp>
        <p:nvCxnSpPr>
          <p:cNvPr id="432" name="Google Shape;432;p16"/>
          <p:cNvCxnSpPr/>
          <p:nvPr/>
        </p:nvCxnSpPr>
        <p:spPr>
          <a:xfrm>
            <a:off x="6845692" y="2559659"/>
            <a:ext cx="481519" cy="0"/>
          </a:xfrm>
          <a:prstGeom prst="straightConnector1">
            <a:avLst/>
          </a:prstGeom>
          <a:noFill/>
          <a:ln w="28575" cap="flat" cmpd="sng">
            <a:solidFill>
              <a:schemeClr val="lt1"/>
            </a:solidFill>
            <a:prstDash val="solid"/>
            <a:round/>
            <a:headEnd type="none" w="sm" len="sm"/>
            <a:tailEnd type="none" w="sm" len="sm"/>
          </a:ln>
        </p:spPr>
      </p:cxnSp>
      <p:cxnSp>
        <p:nvCxnSpPr>
          <p:cNvPr id="433" name="Google Shape;433;p16"/>
          <p:cNvCxnSpPr/>
          <p:nvPr/>
        </p:nvCxnSpPr>
        <p:spPr>
          <a:xfrm>
            <a:off x="6841158" y="2769817"/>
            <a:ext cx="514951" cy="0"/>
          </a:xfrm>
          <a:prstGeom prst="straightConnector1">
            <a:avLst/>
          </a:prstGeom>
          <a:noFill/>
          <a:ln w="28575" cap="flat" cmpd="sng">
            <a:solidFill>
              <a:schemeClr val="lt1"/>
            </a:solidFill>
            <a:prstDash val="solid"/>
            <a:round/>
            <a:headEnd type="none" w="sm" len="sm"/>
            <a:tailEnd type="none" w="sm" len="sm"/>
          </a:ln>
        </p:spPr>
      </p:cxnSp>
      <p:cxnSp>
        <p:nvCxnSpPr>
          <p:cNvPr id="434" name="Google Shape;434;p16"/>
          <p:cNvCxnSpPr/>
          <p:nvPr/>
        </p:nvCxnSpPr>
        <p:spPr>
          <a:xfrm rot="10800000" flipH="1">
            <a:off x="6923887" y="2852768"/>
            <a:ext cx="345820" cy="2540"/>
          </a:xfrm>
          <a:prstGeom prst="straightConnector1">
            <a:avLst/>
          </a:prstGeom>
          <a:noFill/>
          <a:ln w="28575" cap="flat" cmpd="sng">
            <a:solidFill>
              <a:schemeClr val="lt1"/>
            </a:solidFill>
            <a:prstDash val="solid"/>
            <a:round/>
            <a:headEnd type="none" w="sm" len="sm"/>
            <a:tailEnd type="none" w="sm" len="sm"/>
          </a:ln>
        </p:spPr>
      </p:cxnSp>
      <p:cxnSp>
        <p:nvCxnSpPr>
          <p:cNvPr id="435" name="Google Shape;435;p16"/>
          <p:cNvCxnSpPr/>
          <p:nvPr/>
        </p:nvCxnSpPr>
        <p:spPr>
          <a:xfrm>
            <a:off x="7008453" y="2934878"/>
            <a:ext cx="172910" cy="3380"/>
          </a:xfrm>
          <a:prstGeom prst="straightConnector1">
            <a:avLst/>
          </a:prstGeom>
          <a:noFill/>
          <a:ln w="28575" cap="flat" cmpd="sng">
            <a:solidFill>
              <a:schemeClr val="lt1"/>
            </a:solidFill>
            <a:prstDash val="solid"/>
            <a:round/>
            <a:headEnd type="none" w="sm" len="sm"/>
            <a:tailEnd type="none" w="sm" len="sm"/>
          </a:ln>
        </p:spPr>
      </p:cxnSp>
      <p:cxnSp>
        <p:nvCxnSpPr>
          <p:cNvPr id="436" name="Google Shape;436;p16"/>
          <p:cNvCxnSpPr/>
          <p:nvPr/>
        </p:nvCxnSpPr>
        <p:spPr>
          <a:xfrm>
            <a:off x="7079639" y="2559659"/>
            <a:ext cx="0" cy="231372"/>
          </a:xfrm>
          <a:prstGeom prst="straightConnector1">
            <a:avLst/>
          </a:prstGeom>
          <a:noFill/>
          <a:ln w="19050" cap="flat" cmpd="sng">
            <a:solidFill>
              <a:schemeClr val="lt1"/>
            </a:solidFill>
            <a:prstDash val="solid"/>
            <a:round/>
            <a:headEnd type="none" w="sm" len="sm"/>
            <a:tailEnd type="none" w="sm" len="sm"/>
          </a:ln>
        </p:spPr>
      </p:cxnSp>
      <p:cxnSp>
        <p:nvCxnSpPr>
          <p:cNvPr id="437" name="Google Shape;437;p16"/>
          <p:cNvCxnSpPr/>
          <p:nvPr/>
        </p:nvCxnSpPr>
        <p:spPr>
          <a:xfrm>
            <a:off x="7074362" y="2100263"/>
            <a:ext cx="0" cy="337765"/>
          </a:xfrm>
          <a:prstGeom prst="straightConnector1">
            <a:avLst/>
          </a:prstGeom>
          <a:noFill/>
          <a:ln w="19050" cap="flat" cmpd="sng">
            <a:solidFill>
              <a:schemeClr val="lt1"/>
            </a:solidFill>
            <a:prstDash val="solid"/>
            <a:round/>
            <a:headEnd type="none" w="sm" len="sm"/>
            <a:tailEnd type="none" w="sm" len="sm"/>
          </a:ln>
        </p:spPr>
      </p:cxnSp>
      <p:sp>
        <p:nvSpPr>
          <p:cNvPr id="438" name="Google Shape;438;p16"/>
          <p:cNvSpPr/>
          <p:nvPr/>
        </p:nvSpPr>
        <p:spPr>
          <a:xfrm>
            <a:off x="7022140" y="1483468"/>
            <a:ext cx="526524" cy="880353"/>
          </a:xfrm>
          <a:custGeom>
            <a:avLst/>
            <a:gdLst/>
            <a:ahLst/>
            <a:cxnLst/>
            <a:rect l="l" t="t" r="r" b="b"/>
            <a:pathLst>
              <a:path w="526524" h="880353" extrusionOk="0">
                <a:moveTo>
                  <a:pt x="15822" y="0"/>
                </a:moveTo>
                <a:cubicBezTo>
                  <a:pt x="-391" y="88765"/>
                  <a:pt x="-16604" y="177530"/>
                  <a:pt x="35277" y="243192"/>
                </a:cubicBezTo>
                <a:cubicBezTo>
                  <a:pt x="87158" y="308854"/>
                  <a:pt x="251718" y="338036"/>
                  <a:pt x="327107" y="393970"/>
                </a:cubicBezTo>
                <a:cubicBezTo>
                  <a:pt x="402496" y="449904"/>
                  <a:pt x="454377" y="497732"/>
                  <a:pt x="487613" y="578796"/>
                </a:cubicBezTo>
                <a:cubicBezTo>
                  <a:pt x="520849" y="659860"/>
                  <a:pt x="523686" y="770106"/>
                  <a:pt x="526524" y="880353"/>
                </a:cubicBezTo>
              </a:path>
            </a:pathLst>
          </a:custGeom>
          <a:noFill/>
          <a:ln w="120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cxnSp>
        <p:nvCxnSpPr>
          <p:cNvPr id="439" name="Google Shape;439;p16"/>
          <p:cNvCxnSpPr/>
          <p:nvPr/>
        </p:nvCxnSpPr>
        <p:spPr>
          <a:xfrm>
            <a:off x="6734176" y="2312478"/>
            <a:ext cx="6350" cy="844148"/>
          </a:xfrm>
          <a:prstGeom prst="straightConnector1">
            <a:avLst/>
          </a:prstGeom>
          <a:noFill/>
          <a:ln w="19050" cap="flat" cmpd="sng">
            <a:solidFill>
              <a:schemeClr val="lt1"/>
            </a:solidFill>
            <a:prstDash val="solid"/>
            <a:round/>
            <a:headEnd type="none" w="sm" len="sm"/>
            <a:tailEnd type="triangle" w="med" len="med"/>
          </a:ln>
        </p:spPr>
      </p:cxnSp>
      <p:sp>
        <p:nvSpPr>
          <p:cNvPr id="440" name="Google Shape;440;p16"/>
          <p:cNvSpPr txBox="1"/>
          <p:nvPr/>
        </p:nvSpPr>
        <p:spPr>
          <a:xfrm>
            <a:off x="5742058" y="696912"/>
            <a:ext cx="2659064" cy="673101"/>
          </a:xfrm>
          <a:prstGeom prst="rect">
            <a:avLst/>
          </a:prstGeom>
          <a:noFill/>
          <a:ln>
            <a:noFill/>
          </a:ln>
        </p:spPr>
        <p:txBody>
          <a:bodyPr spcFirstLastPara="1" wrap="square" lIns="130600" tIns="65300" rIns="130600" bIns="65300" anchor="t" anchorCtr="0">
            <a:noAutofit/>
          </a:bodyPr>
          <a:lstStyle/>
          <a:p>
            <a:pPr marL="60945" marR="0" lvl="0" indent="0" algn="l" rtl="0">
              <a:spcBef>
                <a:spcPts val="0"/>
              </a:spcBef>
              <a:spcAft>
                <a:spcPts val="0"/>
              </a:spcAft>
              <a:buClr>
                <a:srgbClr val="E4DDD2"/>
              </a:buClr>
              <a:buSzPts val="2280"/>
              <a:buFont typeface="Noto Sans Symbols"/>
              <a:buNone/>
            </a:pPr>
            <a:r>
              <a:rPr lang="en-US" sz="2400">
                <a:solidFill>
                  <a:schemeClr val="lt1"/>
                </a:solidFill>
                <a:latin typeface="18 VAG Rounded Light   02390" pitchFamily="2" charset="0"/>
                <a:ea typeface="Arial"/>
                <a:cs typeface="Arial"/>
                <a:sym typeface="Arial"/>
              </a:rPr>
              <a:t>Schematic</a:t>
            </a:r>
            <a:endParaRPr>
              <a:latin typeface="18 VAG Rounded Light   02390" pitchFamily="2" charset="0"/>
            </a:endParaRPr>
          </a:p>
        </p:txBody>
      </p:sp>
      <p:sp>
        <p:nvSpPr>
          <p:cNvPr id="441" name="Google Shape;441;p16"/>
          <p:cNvSpPr txBox="1"/>
          <p:nvPr/>
        </p:nvSpPr>
        <p:spPr>
          <a:xfrm>
            <a:off x="7406663" y="2665481"/>
            <a:ext cx="1655183"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D8E156"/>
                </a:solidFill>
                <a:latin typeface="18 VAG Rounded Light   02390" pitchFamily="2" charset="0"/>
                <a:ea typeface="Arial"/>
                <a:cs typeface="Arial"/>
                <a:sym typeface="Arial"/>
              </a:rPr>
              <a:t>Charging </a:t>
            </a:r>
            <a:br>
              <a:rPr lang="en-US" sz="2400" dirty="0">
                <a:solidFill>
                  <a:srgbClr val="D8E156"/>
                </a:solidFill>
                <a:latin typeface="18 VAG Rounded Light   02390" pitchFamily="2" charset="0"/>
                <a:ea typeface="Arial"/>
                <a:cs typeface="Arial"/>
                <a:sym typeface="Arial"/>
              </a:rPr>
            </a:br>
            <a:r>
              <a:rPr lang="en-US" sz="2400" dirty="0">
                <a:solidFill>
                  <a:srgbClr val="D8E156"/>
                </a:solidFill>
                <a:latin typeface="18 VAG Rounded Light   02390" pitchFamily="2" charset="0"/>
                <a:ea typeface="Arial"/>
                <a:cs typeface="Arial"/>
                <a:sym typeface="Arial"/>
              </a:rPr>
              <a:t>capacitors</a:t>
            </a:r>
            <a:endParaRPr dirty="0">
              <a:latin typeface="18 VAG Rounded Light   02390" pitchFamily="2" charset="0"/>
            </a:endParaRPr>
          </a:p>
          <a:p>
            <a:pPr marL="0" marR="0" lvl="0" indent="0" algn="l" rtl="0">
              <a:spcBef>
                <a:spcPts val="0"/>
              </a:spcBef>
              <a:spcAft>
                <a:spcPts val="0"/>
              </a:spcAft>
              <a:buNone/>
            </a:pPr>
            <a:r>
              <a:rPr lang="en-US" sz="2400" dirty="0">
                <a:solidFill>
                  <a:srgbClr val="D8E156"/>
                </a:solidFill>
                <a:latin typeface="18 VAG Rounded Light   02390" pitchFamily="2" charset="0"/>
                <a:ea typeface="Arial"/>
                <a:cs typeface="Arial"/>
                <a:sym typeface="Arial"/>
              </a:rPr>
              <a:t>(CV</a:t>
            </a:r>
            <a:r>
              <a:rPr lang="en-US" sz="2400" baseline="30000" dirty="0">
                <a:solidFill>
                  <a:srgbClr val="D8E156"/>
                </a:solidFill>
                <a:latin typeface="18 VAG Rounded Light   02390" pitchFamily="2" charset="0"/>
                <a:ea typeface="Arial"/>
                <a:cs typeface="Arial"/>
                <a:sym typeface="Arial"/>
              </a:rPr>
              <a:t>2</a:t>
            </a:r>
            <a:r>
              <a:rPr lang="en-US" sz="2400" dirty="0">
                <a:solidFill>
                  <a:srgbClr val="D8E156"/>
                </a:solidFill>
                <a:latin typeface="18 VAG Rounded Light   02390" pitchFamily="2" charset="0"/>
                <a:ea typeface="Arial"/>
                <a:cs typeface="Arial"/>
                <a:sym typeface="Arial"/>
              </a:rPr>
              <a:t>)</a:t>
            </a:r>
            <a:endParaRPr dirty="0">
              <a:latin typeface="18 VAG Rounded Light   02390" pitchFamily="2" charset="0"/>
            </a:endParaRPr>
          </a:p>
          <a:p>
            <a:pPr marL="0" marR="0" lvl="0" indent="0" algn="l" rtl="0">
              <a:spcBef>
                <a:spcPts val="0"/>
              </a:spcBef>
              <a:spcAft>
                <a:spcPts val="0"/>
              </a:spcAft>
              <a:buNone/>
            </a:pPr>
            <a:endParaRPr sz="2400" dirty="0">
              <a:solidFill>
                <a:schemeClr val="lt1"/>
              </a:solidFill>
              <a:latin typeface="18 VAG Rounded Light   02390" pitchFamily="2" charset="0"/>
              <a:ea typeface="Arial"/>
              <a:cs typeface="Arial"/>
              <a:sym typeface="Arial"/>
            </a:endParaRPr>
          </a:p>
          <a:p>
            <a:pPr marL="0" marR="0" lvl="0" indent="0" algn="l" rtl="0">
              <a:spcBef>
                <a:spcPts val="0"/>
              </a:spcBef>
              <a:spcAft>
                <a:spcPts val="0"/>
              </a:spcAft>
              <a:buNone/>
            </a:pPr>
            <a:r>
              <a:rPr lang="en-US" sz="2400" dirty="0">
                <a:solidFill>
                  <a:schemeClr val="lt1"/>
                </a:solidFill>
                <a:latin typeface="18 VAG Rounded Light   02390" pitchFamily="2" charset="0"/>
                <a:ea typeface="Arial"/>
                <a:cs typeface="Arial"/>
                <a:sym typeface="Arial"/>
              </a:rPr>
              <a:t>(70%)</a:t>
            </a:r>
            <a:endParaRPr dirty="0">
              <a:latin typeface="18 VAG Rounded Light   02390" pitchFamily="2" charset="0"/>
            </a:endParaRPr>
          </a:p>
        </p:txBody>
      </p:sp>
      <p:sp>
        <p:nvSpPr>
          <p:cNvPr id="442" name="Google Shape;442;p16"/>
          <p:cNvSpPr txBox="1"/>
          <p:nvPr/>
        </p:nvSpPr>
        <p:spPr>
          <a:xfrm>
            <a:off x="4813309" y="3057525"/>
            <a:ext cx="1453026"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D8E156"/>
                </a:solidFill>
                <a:latin typeface="18 VAG Rounded Light   02390" pitchFamily="2" charset="0"/>
                <a:ea typeface="Arial"/>
                <a:cs typeface="Arial"/>
                <a:sym typeface="Arial"/>
              </a:rPr>
              <a:t>Leakage</a:t>
            </a:r>
            <a:endParaRPr dirty="0">
              <a:latin typeface="18 VAG Rounded Light   02390" pitchFamily="2" charset="0"/>
            </a:endParaRPr>
          </a:p>
          <a:p>
            <a:pPr marL="0" marR="0" lvl="0" indent="0" algn="l" rtl="0">
              <a:spcBef>
                <a:spcPts val="0"/>
              </a:spcBef>
              <a:spcAft>
                <a:spcPts val="0"/>
              </a:spcAft>
              <a:buNone/>
            </a:pPr>
            <a:endParaRPr sz="2400" dirty="0">
              <a:solidFill>
                <a:schemeClr val="lt1"/>
              </a:solidFill>
              <a:latin typeface="18 VAG Rounded Light   02390" pitchFamily="2" charset="0"/>
              <a:ea typeface="Arial"/>
              <a:cs typeface="Arial"/>
              <a:sym typeface="Arial"/>
            </a:endParaRPr>
          </a:p>
          <a:p>
            <a:pPr marL="0" marR="0" lvl="0" indent="0" algn="l" rtl="0">
              <a:spcBef>
                <a:spcPts val="0"/>
              </a:spcBef>
              <a:spcAft>
                <a:spcPts val="0"/>
              </a:spcAft>
              <a:buNone/>
            </a:pPr>
            <a:endParaRPr sz="2400" dirty="0">
              <a:solidFill>
                <a:schemeClr val="lt1"/>
              </a:solidFill>
              <a:latin typeface="18 VAG Rounded Light   02390" pitchFamily="2" charset="0"/>
              <a:ea typeface="Arial"/>
              <a:cs typeface="Arial"/>
              <a:sym typeface="Arial"/>
            </a:endParaRPr>
          </a:p>
          <a:p>
            <a:pPr marL="0" marR="0" lvl="0" indent="0" algn="l" rtl="0">
              <a:spcBef>
                <a:spcPts val="0"/>
              </a:spcBef>
              <a:spcAft>
                <a:spcPts val="0"/>
              </a:spcAft>
              <a:buNone/>
            </a:pPr>
            <a:r>
              <a:rPr lang="en-US" sz="2400" dirty="0">
                <a:solidFill>
                  <a:schemeClr val="lt1"/>
                </a:solidFill>
                <a:latin typeface="18 VAG Rounded Light   02390" pitchFamily="2" charset="0"/>
                <a:ea typeface="Arial"/>
                <a:cs typeface="Arial"/>
                <a:sym typeface="Arial"/>
              </a:rPr>
              <a:t>(30%)</a:t>
            </a:r>
            <a:endParaRPr dirty="0">
              <a:latin typeface="18 VAG Rounded Light   02390" pitchFamily="2" charset="0"/>
            </a:endParaRPr>
          </a:p>
        </p:txBody>
      </p:sp>
      <p:cxnSp>
        <p:nvCxnSpPr>
          <p:cNvPr id="443" name="Google Shape;443;p16"/>
          <p:cNvCxnSpPr/>
          <p:nvPr/>
        </p:nvCxnSpPr>
        <p:spPr>
          <a:xfrm rot="10800000" flipH="1">
            <a:off x="6221413" y="3003550"/>
            <a:ext cx="401638" cy="264944"/>
          </a:xfrm>
          <a:prstGeom prst="straightConnector1">
            <a:avLst/>
          </a:prstGeom>
          <a:noFill/>
          <a:ln w="19050" cap="flat" cmpd="sng">
            <a:solidFill>
              <a:srgbClr val="D8E156"/>
            </a:solidFill>
            <a:prstDash val="dash"/>
            <a:round/>
            <a:headEnd type="none" w="sm" len="sm"/>
            <a:tailEnd type="none" w="sm" len="sm"/>
          </a:ln>
        </p:spPr>
      </p:cxnSp>
      <p:cxnSp>
        <p:nvCxnSpPr>
          <p:cNvPr id="444" name="Google Shape;444;p16"/>
          <p:cNvCxnSpPr/>
          <p:nvPr/>
        </p:nvCxnSpPr>
        <p:spPr>
          <a:xfrm rot="10800000">
            <a:off x="7661047" y="2340678"/>
            <a:ext cx="632162" cy="355735"/>
          </a:xfrm>
          <a:prstGeom prst="straightConnector1">
            <a:avLst/>
          </a:prstGeom>
          <a:noFill/>
          <a:ln w="19050" cap="flat" cmpd="sng">
            <a:solidFill>
              <a:srgbClr val="D8E156"/>
            </a:solidFill>
            <a:prstDash val="dash"/>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Energy per Task</a:t>
            </a:r>
            <a:endParaRPr/>
          </a:p>
        </p:txBody>
      </p:sp>
      <p:sp>
        <p:nvSpPr>
          <p:cNvPr id="450" name="Google Shape;450;p17"/>
          <p:cNvSpPr txBox="1"/>
          <p:nvPr/>
        </p:nvSpPr>
        <p:spPr>
          <a:xfrm>
            <a:off x="2822761" y="950372"/>
            <a:ext cx="5791200" cy="631558"/>
          </a:xfrm>
          <a:prstGeom prst="rect">
            <a:avLst/>
          </a:prstGeom>
          <a:noFill/>
          <a:ln w="9525" cap="flat" cmpd="sng">
            <a:solidFill>
              <a:srgbClr val="D8E156"/>
            </a:solidFill>
            <a:prstDash val="solid"/>
            <a:miter lim="800000"/>
            <a:headEnd type="none" w="sm" len="sm"/>
            <a:tailEnd type="none" w="sm" len="sm"/>
          </a:ln>
        </p:spPr>
        <p:txBody>
          <a:bodyPr spcFirstLastPara="1" wrap="square" lIns="92075" tIns="46025" rIns="92075" bIns="46025" anchor="ctr" anchorCtr="0">
            <a:spAutoFit/>
          </a:bodyPr>
          <a:lstStyle/>
          <a:p>
            <a:pPr marL="230188" marR="0" lvl="0" indent="-230188" algn="l" rtl="0">
              <a:lnSpc>
                <a:spcPct val="90000"/>
              </a:lnSpc>
              <a:spcBef>
                <a:spcPts val="0"/>
              </a:spcBef>
              <a:spcAft>
                <a:spcPts val="0"/>
              </a:spcAft>
              <a:buClr>
                <a:schemeClr val="lt1"/>
              </a:buClr>
              <a:buSzPts val="2000"/>
              <a:buFont typeface="Noto Sans Symbols"/>
              <a:buNone/>
            </a:pPr>
            <a:r>
              <a:rPr lang="en-US" sz="2000">
                <a:solidFill>
                  <a:schemeClr val="lt1"/>
                </a:solidFill>
                <a:latin typeface="18 VAG Rounded Light   02390" pitchFamily="2" charset="0"/>
                <a:ea typeface="Arial"/>
                <a:cs typeface="Arial"/>
                <a:sym typeface="Arial"/>
              </a:rPr>
              <a:t>   </a:t>
            </a:r>
            <a:r>
              <a:rPr lang="en-US" sz="2000" u="sng">
                <a:solidFill>
                  <a:schemeClr val="lt1"/>
                </a:solidFill>
                <a:latin typeface="18 VAG Rounded Light   02390" pitchFamily="2" charset="0"/>
                <a:ea typeface="Arial"/>
                <a:cs typeface="Arial"/>
                <a:sym typeface="Arial"/>
              </a:rPr>
              <a:t>  Energy  </a:t>
            </a:r>
            <a:r>
              <a:rPr lang="en-US" sz="2000">
                <a:solidFill>
                  <a:schemeClr val="lt1"/>
                </a:solidFill>
                <a:latin typeface="18 VAG Rounded Light   02390" pitchFamily="2" charset="0"/>
                <a:ea typeface="Arial"/>
                <a:cs typeface="Arial"/>
                <a:sym typeface="Arial"/>
              </a:rPr>
              <a:t>  =    </a:t>
            </a:r>
            <a:r>
              <a:rPr lang="en-US" sz="2000" u="sng">
                <a:solidFill>
                  <a:schemeClr val="lt1"/>
                </a:solidFill>
                <a:latin typeface="18 VAG Rounded Light   02390" pitchFamily="2" charset="0"/>
                <a:ea typeface="Arial"/>
                <a:cs typeface="Arial"/>
                <a:sym typeface="Arial"/>
              </a:rPr>
              <a:t>Instructions</a:t>
            </a:r>
            <a:r>
              <a:rPr lang="en-US" sz="2000">
                <a:solidFill>
                  <a:schemeClr val="lt1"/>
                </a:solidFill>
                <a:latin typeface="18 VAG Rounded Light   02390" pitchFamily="2" charset="0"/>
                <a:ea typeface="Arial"/>
                <a:cs typeface="Arial"/>
                <a:sym typeface="Arial"/>
              </a:rPr>
              <a:t>      </a:t>
            </a:r>
            <a:r>
              <a:rPr lang="en-US" sz="2000" u="sng">
                <a:solidFill>
                  <a:schemeClr val="lt1"/>
                </a:solidFill>
                <a:latin typeface="18 VAG Rounded Light   02390" pitchFamily="2" charset="0"/>
                <a:ea typeface="Arial"/>
                <a:cs typeface="Arial"/>
                <a:sym typeface="Arial"/>
              </a:rPr>
              <a:t>   Energy    </a:t>
            </a:r>
            <a:r>
              <a:rPr lang="en-US" sz="2000">
                <a:solidFill>
                  <a:schemeClr val="lt1"/>
                </a:solidFill>
                <a:latin typeface="18 VAG Rounded Light   02390" pitchFamily="2" charset="0"/>
                <a:ea typeface="Arial"/>
                <a:cs typeface="Arial"/>
                <a:sym typeface="Arial"/>
              </a:rPr>
              <a:t>  </a:t>
            </a:r>
            <a:endParaRPr sz="2000" u="sng">
              <a:solidFill>
                <a:schemeClr val="lt1"/>
              </a:solidFill>
              <a:latin typeface="18 VAG Rounded Light   02390" pitchFamily="2" charset="0"/>
              <a:ea typeface="Arial"/>
              <a:cs typeface="Arial"/>
              <a:sym typeface="Arial"/>
            </a:endParaRPr>
          </a:p>
          <a:p>
            <a:pPr marL="230188" marR="0" lvl="0" indent="-230188" algn="l" rtl="0">
              <a:lnSpc>
                <a:spcPct val="60000"/>
              </a:lnSpc>
              <a:spcBef>
                <a:spcPts val="600"/>
              </a:spcBef>
              <a:spcAft>
                <a:spcPts val="0"/>
              </a:spcAft>
              <a:buClr>
                <a:schemeClr val="lt1"/>
              </a:buClr>
              <a:buSzPts val="2000"/>
              <a:buFont typeface="Noto Sans Symbols"/>
              <a:buNone/>
            </a:pPr>
            <a:r>
              <a:rPr lang="en-US" sz="2000">
                <a:solidFill>
                  <a:schemeClr val="lt1"/>
                </a:solidFill>
                <a:latin typeface="18 VAG Rounded Light   02390" pitchFamily="2" charset="0"/>
                <a:ea typeface="Arial"/>
                <a:cs typeface="Arial"/>
                <a:sym typeface="Arial"/>
              </a:rPr>
              <a:t>   Program            Program     *  Instruction</a:t>
            </a:r>
            <a:endParaRPr>
              <a:latin typeface="18 VAG Rounded Light   02390" pitchFamily="2" charset="0"/>
            </a:endParaRPr>
          </a:p>
        </p:txBody>
      </p:sp>
      <p:sp>
        <p:nvSpPr>
          <p:cNvPr id="451" name="Google Shape;451;p17"/>
          <p:cNvSpPr txBox="1"/>
          <p:nvPr/>
        </p:nvSpPr>
        <p:spPr>
          <a:xfrm>
            <a:off x="2822761" y="1864772"/>
            <a:ext cx="5791200" cy="631558"/>
          </a:xfrm>
          <a:prstGeom prst="rect">
            <a:avLst/>
          </a:prstGeom>
          <a:noFill/>
          <a:ln w="9525" cap="flat" cmpd="sng">
            <a:solidFill>
              <a:srgbClr val="D8E156"/>
            </a:solidFill>
            <a:prstDash val="solid"/>
            <a:miter lim="800000"/>
            <a:headEnd type="none" w="sm" len="sm"/>
            <a:tailEnd type="none" w="sm" len="sm"/>
          </a:ln>
        </p:spPr>
        <p:txBody>
          <a:bodyPr spcFirstLastPara="1" wrap="square" lIns="92075" tIns="46025" rIns="92075" bIns="46025" anchor="ctr" anchorCtr="0">
            <a:spAutoFit/>
          </a:bodyPr>
          <a:lstStyle/>
          <a:p>
            <a:pPr marL="230188" marR="0" lvl="0" indent="-230188" algn="l" rtl="0">
              <a:lnSpc>
                <a:spcPct val="90000"/>
              </a:lnSpc>
              <a:spcBef>
                <a:spcPts val="0"/>
              </a:spcBef>
              <a:spcAft>
                <a:spcPts val="0"/>
              </a:spcAft>
              <a:buClr>
                <a:schemeClr val="lt1"/>
              </a:buClr>
              <a:buSzPts val="2000"/>
              <a:buFont typeface="Noto Sans Symbols"/>
              <a:buNone/>
            </a:pPr>
            <a:r>
              <a:rPr lang="en-US" sz="2000">
                <a:solidFill>
                  <a:schemeClr val="lt1"/>
                </a:solidFill>
                <a:latin typeface="18 VAG Rounded Light   02390" pitchFamily="2" charset="0"/>
                <a:ea typeface="Arial"/>
                <a:cs typeface="Arial"/>
                <a:sym typeface="Arial"/>
              </a:rPr>
              <a:t>   </a:t>
            </a:r>
            <a:r>
              <a:rPr lang="en-US" sz="2000" u="sng">
                <a:solidFill>
                  <a:schemeClr val="lt1"/>
                </a:solidFill>
                <a:latin typeface="18 VAG Rounded Light   02390" pitchFamily="2" charset="0"/>
                <a:ea typeface="Arial"/>
                <a:cs typeface="Arial"/>
                <a:sym typeface="Arial"/>
              </a:rPr>
              <a:t>  Energy  </a:t>
            </a:r>
            <a:r>
              <a:rPr lang="en-US" sz="2000">
                <a:solidFill>
                  <a:schemeClr val="lt1"/>
                </a:solidFill>
                <a:latin typeface="18 VAG Rounded Light   02390" pitchFamily="2" charset="0"/>
                <a:ea typeface="Arial"/>
                <a:cs typeface="Arial"/>
                <a:sym typeface="Arial"/>
              </a:rPr>
              <a:t>  α    </a:t>
            </a:r>
            <a:r>
              <a:rPr lang="en-US" sz="2000" u="sng">
                <a:solidFill>
                  <a:schemeClr val="lt1"/>
                </a:solidFill>
                <a:latin typeface="18 VAG Rounded Light   02390" pitchFamily="2" charset="0"/>
                <a:ea typeface="Arial"/>
                <a:cs typeface="Arial"/>
                <a:sym typeface="Arial"/>
              </a:rPr>
              <a:t>Instructions</a:t>
            </a:r>
            <a:r>
              <a:rPr lang="en-US" sz="2000">
                <a:solidFill>
                  <a:schemeClr val="lt1"/>
                </a:solidFill>
                <a:latin typeface="18 VAG Rounded Light   02390" pitchFamily="2" charset="0"/>
                <a:ea typeface="Arial"/>
                <a:cs typeface="Arial"/>
                <a:sym typeface="Arial"/>
              </a:rPr>
              <a:t>    *    C   V</a:t>
            </a:r>
            <a:r>
              <a:rPr lang="en-US" sz="2000" baseline="30000">
                <a:solidFill>
                  <a:schemeClr val="lt1"/>
                </a:solidFill>
                <a:latin typeface="18 VAG Rounded Light   02390" pitchFamily="2" charset="0"/>
                <a:ea typeface="Arial"/>
                <a:cs typeface="Arial"/>
                <a:sym typeface="Arial"/>
              </a:rPr>
              <a:t>2</a:t>
            </a:r>
            <a:endParaRPr sz="2000" u="sng" baseline="30000">
              <a:solidFill>
                <a:schemeClr val="lt1"/>
              </a:solidFill>
              <a:latin typeface="18 VAG Rounded Light   02390" pitchFamily="2" charset="0"/>
              <a:ea typeface="Arial"/>
              <a:cs typeface="Arial"/>
              <a:sym typeface="Arial"/>
            </a:endParaRPr>
          </a:p>
          <a:p>
            <a:pPr marL="230188" marR="0" lvl="0" indent="-230188" algn="l" rtl="0">
              <a:lnSpc>
                <a:spcPct val="60000"/>
              </a:lnSpc>
              <a:spcBef>
                <a:spcPts val="600"/>
              </a:spcBef>
              <a:spcAft>
                <a:spcPts val="0"/>
              </a:spcAft>
              <a:buClr>
                <a:schemeClr val="lt1"/>
              </a:buClr>
              <a:buSzPts val="2000"/>
              <a:buFont typeface="Noto Sans Symbols"/>
              <a:buNone/>
            </a:pPr>
            <a:r>
              <a:rPr lang="en-US" sz="2000">
                <a:solidFill>
                  <a:schemeClr val="lt1"/>
                </a:solidFill>
                <a:latin typeface="18 VAG Rounded Light   02390" pitchFamily="2" charset="0"/>
                <a:ea typeface="Arial"/>
                <a:cs typeface="Arial"/>
                <a:sym typeface="Arial"/>
              </a:rPr>
              <a:t>   Program            Program       </a:t>
            </a:r>
            <a:endParaRPr>
              <a:latin typeface="18 VAG Rounded Light   02390" pitchFamily="2" charset="0"/>
            </a:endParaRPr>
          </a:p>
        </p:txBody>
      </p:sp>
      <p:grpSp>
        <p:nvGrpSpPr>
          <p:cNvPr id="452" name="Google Shape;452;p17"/>
          <p:cNvGrpSpPr/>
          <p:nvPr/>
        </p:nvGrpSpPr>
        <p:grpSpPr>
          <a:xfrm>
            <a:off x="2660970" y="2170355"/>
            <a:ext cx="3729962" cy="1905031"/>
            <a:chOff x="1199966" y="2266950"/>
            <a:chExt cx="4515034" cy="1905031"/>
          </a:xfrm>
        </p:grpSpPr>
        <p:sp>
          <p:nvSpPr>
            <p:cNvPr id="453" name="Google Shape;453;p17"/>
            <p:cNvSpPr txBox="1"/>
            <p:nvPr/>
          </p:nvSpPr>
          <p:spPr>
            <a:xfrm>
              <a:off x="1199966" y="2848542"/>
              <a:ext cx="3786417" cy="1323439"/>
            </a:xfrm>
            <a:prstGeom prst="rect">
              <a:avLst/>
            </a:prstGeom>
            <a:noFill/>
            <a:ln w="38100" cap="flat" cmpd="sng">
              <a:solidFill>
                <a:srgbClr val="D8E15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D8E156"/>
                  </a:solidFill>
                  <a:latin typeface="18 VAG Rounded Light   02390" pitchFamily="2" charset="0"/>
                  <a:ea typeface="Arial"/>
                  <a:cs typeface="Arial"/>
                  <a:sym typeface="Arial"/>
                </a:rPr>
                <a:t>“Capacitance” depends on</a:t>
              </a:r>
              <a:endParaRPr dirty="0">
                <a:latin typeface="18 VAG Rounded Light   02390" pitchFamily="2" charset="0"/>
              </a:endParaRPr>
            </a:p>
            <a:p>
              <a:pPr marL="0" marR="0" lvl="0" indent="0" algn="l" rtl="0">
                <a:spcBef>
                  <a:spcPts val="0"/>
                </a:spcBef>
                <a:spcAft>
                  <a:spcPts val="0"/>
                </a:spcAft>
                <a:buNone/>
              </a:pPr>
              <a:r>
                <a:rPr lang="en-US" sz="2000" dirty="0">
                  <a:solidFill>
                    <a:srgbClr val="D8E156"/>
                  </a:solidFill>
                  <a:latin typeface="18 VAG Rounded Light   02390" pitchFamily="2" charset="0"/>
                  <a:ea typeface="Arial"/>
                  <a:cs typeface="Arial"/>
                  <a:sym typeface="Arial"/>
                </a:rPr>
                <a:t>technology, </a:t>
              </a:r>
              <a:endParaRPr dirty="0">
                <a:latin typeface="18 VAG Rounded Light   02390" pitchFamily="2" charset="0"/>
              </a:endParaRPr>
            </a:p>
            <a:p>
              <a:pPr marL="0" marR="0" lvl="0" indent="0" algn="l" rtl="0">
                <a:spcBef>
                  <a:spcPts val="0"/>
                </a:spcBef>
                <a:spcAft>
                  <a:spcPts val="0"/>
                </a:spcAft>
                <a:buNone/>
              </a:pPr>
              <a:r>
                <a:rPr lang="en-US" sz="2000" dirty="0">
                  <a:solidFill>
                    <a:srgbClr val="D8E156"/>
                  </a:solidFill>
                  <a:latin typeface="18 VAG Rounded Light   02390" pitchFamily="2" charset="0"/>
                  <a:ea typeface="Arial"/>
                  <a:cs typeface="Arial"/>
                  <a:sym typeface="Arial"/>
                </a:rPr>
                <a:t>processor features</a:t>
              </a:r>
              <a:endParaRPr dirty="0">
                <a:latin typeface="18 VAG Rounded Light   02390" pitchFamily="2" charset="0"/>
              </a:endParaRPr>
            </a:p>
            <a:p>
              <a:pPr marL="0" marR="0" lvl="0" indent="0" algn="l" rtl="0">
                <a:spcBef>
                  <a:spcPts val="0"/>
                </a:spcBef>
                <a:spcAft>
                  <a:spcPts val="0"/>
                </a:spcAft>
                <a:buNone/>
              </a:pPr>
              <a:r>
                <a:rPr lang="en-US" sz="2000" dirty="0">
                  <a:solidFill>
                    <a:srgbClr val="D8E156"/>
                  </a:solidFill>
                  <a:latin typeface="18 VAG Rounded Light   02390" pitchFamily="2" charset="0"/>
                  <a:ea typeface="Arial"/>
                  <a:cs typeface="Arial"/>
                  <a:sym typeface="Arial"/>
                </a:rPr>
                <a:t>e.g. # of cores</a:t>
              </a:r>
              <a:endParaRPr dirty="0">
                <a:latin typeface="18 VAG Rounded Light   02390" pitchFamily="2" charset="0"/>
              </a:endParaRPr>
            </a:p>
          </p:txBody>
        </p:sp>
        <p:cxnSp>
          <p:nvCxnSpPr>
            <p:cNvPr id="454" name="Google Shape;454;p17"/>
            <p:cNvCxnSpPr/>
            <p:nvPr/>
          </p:nvCxnSpPr>
          <p:spPr>
            <a:xfrm rot="10800000" flipH="1">
              <a:off x="4986384" y="2266950"/>
              <a:ext cx="728616" cy="1283314"/>
            </a:xfrm>
            <a:prstGeom prst="straightConnector1">
              <a:avLst/>
            </a:prstGeom>
            <a:noFill/>
            <a:ln w="38100" cap="flat" cmpd="sng">
              <a:solidFill>
                <a:srgbClr val="D8E156"/>
              </a:solidFill>
              <a:prstDash val="solid"/>
              <a:round/>
              <a:headEnd type="none" w="sm" len="sm"/>
              <a:tailEnd type="triangle" w="med" len="med"/>
            </a:ln>
          </p:spPr>
        </p:cxnSp>
      </p:grpSp>
      <p:grpSp>
        <p:nvGrpSpPr>
          <p:cNvPr id="455" name="Google Shape;455;p17"/>
          <p:cNvGrpSpPr/>
          <p:nvPr/>
        </p:nvGrpSpPr>
        <p:grpSpPr>
          <a:xfrm>
            <a:off x="6821213" y="2212044"/>
            <a:ext cx="2022583" cy="1604113"/>
            <a:chOff x="5645966" y="2196257"/>
            <a:chExt cx="2040959" cy="1622286"/>
          </a:xfrm>
        </p:grpSpPr>
        <p:sp>
          <p:nvSpPr>
            <p:cNvPr id="456" name="Google Shape;456;p17"/>
            <p:cNvSpPr txBox="1"/>
            <p:nvPr/>
          </p:nvSpPr>
          <p:spPr>
            <a:xfrm>
              <a:off x="5865208" y="3110657"/>
              <a:ext cx="1821717" cy="707886"/>
            </a:xfrm>
            <a:prstGeom prst="rect">
              <a:avLst/>
            </a:prstGeom>
            <a:noFill/>
            <a:ln w="38100" cap="flat" cmpd="sng">
              <a:solidFill>
                <a:srgbClr val="D8E15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D8E156"/>
                  </a:solidFill>
                  <a:latin typeface="18 VAG Rounded Light   02390" pitchFamily="2" charset="0"/>
                  <a:ea typeface="Arial"/>
                  <a:cs typeface="Arial"/>
                  <a:sym typeface="Arial"/>
                </a:rPr>
                <a:t>Supply voltage, </a:t>
              </a:r>
              <a:endParaRPr>
                <a:latin typeface="18 VAG Rounded Light   02390" pitchFamily="2" charset="0"/>
              </a:endParaRPr>
            </a:p>
            <a:p>
              <a:pPr marL="0" marR="0" lvl="0" indent="0" algn="l" rtl="0">
                <a:spcBef>
                  <a:spcPts val="0"/>
                </a:spcBef>
                <a:spcAft>
                  <a:spcPts val="0"/>
                </a:spcAft>
                <a:buNone/>
              </a:pPr>
              <a:r>
                <a:rPr lang="en-US" sz="2000">
                  <a:solidFill>
                    <a:srgbClr val="D8E156"/>
                  </a:solidFill>
                  <a:latin typeface="18 VAG Rounded Light   02390" pitchFamily="2" charset="0"/>
                  <a:ea typeface="Arial"/>
                  <a:cs typeface="Arial"/>
                  <a:sym typeface="Arial"/>
                </a:rPr>
                <a:t>e.g. 1V</a:t>
              </a:r>
              <a:endParaRPr>
                <a:latin typeface="18 VAG Rounded Light   02390" pitchFamily="2" charset="0"/>
              </a:endParaRPr>
            </a:p>
          </p:txBody>
        </p:sp>
        <p:cxnSp>
          <p:nvCxnSpPr>
            <p:cNvPr id="457" name="Google Shape;457;p17"/>
            <p:cNvCxnSpPr>
              <a:stCxn id="456" idx="0"/>
            </p:cNvCxnSpPr>
            <p:nvPr/>
          </p:nvCxnSpPr>
          <p:spPr>
            <a:xfrm rot="10800000">
              <a:off x="5645966" y="2196257"/>
              <a:ext cx="1130100" cy="914400"/>
            </a:xfrm>
            <a:prstGeom prst="straightConnector1">
              <a:avLst/>
            </a:prstGeom>
            <a:noFill/>
            <a:ln w="38100" cap="flat" cmpd="sng">
              <a:solidFill>
                <a:srgbClr val="D8E156"/>
              </a:solidFill>
              <a:prstDash val="solid"/>
              <a:round/>
              <a:headEnd type="none" w="sm" len="sm"/>
              <a:tailEnd type="triangle" w="med" len="med"/>
            </a:ln>
          </p:spPr>
        </p:cxnSp>
      </p:grpSp>
      <p:sp>
        <p:nvSpPr>
          <p:cNvPr id="458" name="Google Shape;458;p17"/>
          <p:cNvSpPr txBox="1"/>
          <p:nvPr/>
        </p:nvSpPr>
        <p:spPr>
          <a:xfrm>
            <a:off x="1110703" y="4273229"/>
            <a:ext cx="7877175"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FFC000"/>
                </a:solidFill>
                <a:latin typeface="18 VAG Rounded Light   02390" pitchFamily="2" charset="0"/>
                <a:ea typeface="Arial"/>
                <a:cs typeface="Arial"/>
                <a:sym typeface="Arial"/>
              </a:rPr>
              <a:t>Want to reduce capacitance and voltage to reduce energy/task</a:t>
            </a:r>
            <a:endParaRPr dirty="0">
              <a:latin typeface="18 VAG Rounded Light   0239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12015E-31F4-07F3-F822-477EA81F80E9}"/>
              </a:ext>
            </a:extLst>
          </p:cNvPr>
          <p:cNvSpPr>
            <a:spLocks noGrp="1"/>
          </p:cNvSpPr>
          <p:nvPr>
            <p:ph idx="1"/>
          </p:nvPr>
        </p:nvSpPr>
        <p:spPr>
          <a:xfrm>
            <a:off x="6561066" y="681038"/>
            <a:ext cx="2582934" cy="4024313"/>
          </a:xfrm>
        </p:spPr>
        <p:txBody>
          <a:bodyPr/>
          <a:lstStyle/>
          <a:p>
            <a:pPr marL="60945" indent="0" algn="l" fontAlgn="base">
              <a:buNone/>
            </a:pPr>
            <a:r>
              <a:rPr lang="en-US" sz="1200" dirty="0">
                <a:effectLst/>
                <a:latin typeface="18 VAG Rounded Light   02390" pitchFamily="2" charset="0"/>
              </a:rPr>
              <a:t>Engineers at Australia's University of New South Wales, Sydney (UNSW Sydney) have coaxed quantum computing processors to </a:t>
            </a:r>
            <a:r>
              <a:rPr lang="en-US" sz="1200" dirty="0">
                <a:solidFill>
                  <a:srgbClr val="D8E156"/>
                </a:solidFill>
                <a:effectLst/>
                <a:latin typeface="18 VAG Rounded Light   02390" pitchFamily="2" charset="0"/>
              </a:rPr>
              <a:t>hold data for up to two milliseconds</a:t>
            </a:r>
            <a:r>
              <a:rPr lang="en-US" sz="1200" dirty="0">
                <a:effectLst/>
                <a:latin typeface="18 VAG Rounded Light   02390" pitchFamily="2" charset="0"/>
              </a:rPr>
              <a:t>, </a:t>
            </a:r>
            <a:r>
              <a:rPr lang="en-US" sz="1200" dirty="0">
                <a:solidFill>
                  <a:schemeClr val="accent5"/>
                </a:solidFill>
                <a:effectLst/>
                <a:latin typeface="18 VAG Rounded Light   02390" pitchFamily="2" charset="0"/>
              </a:rPr>
              <a:t>a more than 100-fold increase over previous benchmarks</a:t>
            </a:r>
            <a:r>
              <a:rPr lang="en-US" sz="1200" dirty="0">
                <a:effectLst/>
                <a:latin typeface="18 VAG Rounded Light   02390" pitchFamily="2" charset="0"/>
              </a:rPr>
              <a:t>. This achievement extends the researchers' successful manipulation of millions of quantum bits (qubits) with a single antenna last year. … UNSW Sydney's Henry Yang called the SMART protocol "a potential path for full-scale quantum computers."</a:t>
            </a:r>
            <a:endParaRPr lang="en-US" sz="1200" dirty="0"/>
          </a:p>
          <a:p>
            <a:pPr marL="60945" indent="0" algn="l" fontAlgn="base">
              <a:buNone/>
            </a:pPr>
            <a:r>
              <a:rPr lang="en-US" sz="1200" dirty="0"/>
              <a:t>https://</a:t>
            </a:r>
            <a:r>
              <a:rPr lang="en-US" sz="1200" dirty="0" err="1"/>
              <a:t>newsroom.unsw.edu.au</a:t>
            </a:r>
            <a:r>
              <a:rPr lang="en-US" sz="1200" dirty="0"/>
              <a:t>/news/science-tech/longest-time-quantum-computing-engineers-set-new-standard-silicon-chip-performance</a:t>
            </a:r>
          </a:p>
        </p:txBody>
      </p:sp>
      <p:sp>
        <p:nvSpPr>
          <p:cNvPr id="3" name="Title 2">
            <a:extLst>
              <a:ext uri="{FF2B5EF4-FFF2-40B4-BE49-F238E27FC236}">
                <a16:creationId xmlns:a16="http://schemas.microsoft.com/office/drawing/2014/main" id="{24FF5048-FDBC-7F62-A190-902948B3B12F}"/>
              </a:ext>
            </a:extLst>
          </p:cNvPr>
          <p:cNvSpPr>
            <a:spLocks noGrp="1"/>
          </p:cNvSpPr>
          <p:nvPr>
            <p:ph type="title"/>
          </p:nvPr>
        </p:nvSpPr>
        <p:spPr>
          <a:xfrm>
            <a:off x="838200" y="57150"/>
            <a:ext cx="8223422" cy="571500"/>
          </a:xfrm>
        </p:spPr>
        <p:txBody>
          <a:bodyPr/>
          <a:lstStyle/>
          <a:p>
            <a:r>
              <a:rPr lang="en-US" sz="2000" dirty="0"/>
              <a:t>Quantum Computing Engineers Set New Standard in Silicon Chip Performance</a:t>
            </a:r>
            <a:br>
              <a:rPr lang="en-US" sz="2000" dirty="0"/>
            </a:br>
            <a:br>
              <a:rPr lang="en-US" sz="2000" dirty="0"/>
            </a:br>
            <a:endParaRPr lang="en-US" sz="2000" dirty="0"/>
          </a:p>
        </p:txBody>
      </p:sp>
      <p:pic>
        <p:nvPicPr>
          <p:cNvPr id="5" name="Picture 4">
            <a:extLst>
              <a:ext uri="{FF2B5EF4-FFF2-40B4-BE49-F238E27FC236}">
                <a16:creationId xmlns:a16="http://schemas.microsoft.com/office/drawing/2014/main" id="{76967BC0-E09D-8BC8-0666-4EC663F65A2B}"/>
              </a:ext>
            </a:extLst>
          </p:cNvPr>
          <p:cNvPicPr>
            <a:picLocks noChangeAspect="1"/>
          </p:cNvPicPr>
          <p:nvPr/>
        </p:nvPicPr>
        <p:blipFill>
          <a:blip r:embed="rId3"/>
          <a:stretch>
            <a:fillRect/>
          </a:stretch>
        </p:blipFill>
        <p:spPr>
          <a:xfrm>
            <a:off x="0" y="768711"/>
            <a:ext cx="6561066" cy="3936640"/>
          </a:xfrm>
          <a:prstGeom prst="rect">
            <a:avLst/>
          </a:prstGeom>
        </p:spPr>
      </p:pic>
    </p:spTree>
    <p:extLst>
      <p:ext uri="{BB962C8B-B14F-4D97-AF65-F5344CB8AC3E}">
        <p14:creationId xmlns:p14="http://schemas.microsoft.com/office/powerpoint/2010/main" val="375512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8"/>
          <p:cNvSpPr txBox="1">
            <a:spLocks noGrp="1"/>
          </p:cNvSpPr>
          <p:nvPr>
            <p:ph type="body" idx="1"/>
          </p:nvPr>
        </p:nvSpPr>
        <p:spPr/>
        <p:txBody>
          <a:bodyPr/>
          <a:lstStyle/>
          <a:p>
            <a:pPr lvl="0"/>
            <a:r>
              <a:rPr lang="en-US" dirty="0"/>
              <a:t>“Next-generation” processor</a:t>
            </a:r>
          </a:p>
          <a:p>
            <a:pPr lvl="1"/>
            <a:r>
              <a:rPr lang="en-US" dirty="0"/>
              <a:t>C (Moore’s Law):		-15 %</a:t>
            </a:r>
          </a:p>
          <a:p>
            <a:pPr lvl="1"/>
            <a:r>
              <a:rPr lang="en-US" dirty="0"/>
              <a:t>Supply voltage, </a:t>
            </a:r>
            <a:r>
              <a:rPr lang="en-US" dirty="0" err="1"/>
              <a:t>Vsup</a:t>
            </a:r>
            <a:r>
              <a:rPr lang="en-US" dirty="0"/>
              <a:t>:	-15 %</a:t>
            </a:r>
          </a:p>
          <a:p>
            <a:pPr lvl="1"/>
            <a:r>
              <a:rPr lang="en-US" dirty="0"/>
              <a:t>Energy consumption:	0 - (1-0.853) = -39 %</a:t>
            </a:r>
          </a:p>
          <a:p>
            <a:pPr lvl="1"/>
            <a:endParaRPr lang="en-US" dirty="0"/>
          </a:p>
          <a:p>
            <a:pPr lvl="0"/>
            <a:r>
              <a:rPr lang="en-US" dirty="0"/>
              <a:t>Significantly improved energy efficiency thanks to</a:t>
            </a:r>
          </a:p>
          <a:p>
            <a:pPr lvl="1"/>
            <a:r>
              <a:rPr lang="en-US" dirty="0"/>
              <a:t>Moore’s Law AND</a:t>
            </a:r>
          </a:p>
          <a:p>
            <a:pPr lvl="1"/>
            <a:r>
              <a:rPr lang="en-US" dirty="0"/>
              <a:t>Reduced supply voltage</a:t>
            </a:r>
          </a:p>
          <a:p>
            <a:pPr lvl="1"/>
            <a:endParaRPr lang="en-US" dirty="0"/>
          </a:p>
        </p:txBody>
      </p:sp>
      <p:sp>
        <p:nvSpPr>
          <p:cNvPr id="464" name="Google Shape;464;p18"/>
          <p:cNvSpPr txBox="1">
            <a:spLocks noGrp="1"/>
          </p:cNvSpPr>
          <p:nvPr>
            <p:ph type="title"/>
          </p:nvPr>
        </p:nvSpPr>
        <p:spPr/>
        <p:txBody>
          <a:bodyPr/>
          <a:lstStyle/>
          <a:p>
            <a:pPr lvl="0"/>
            <a:r>
              <a:rPr lang="en-US"/>
              <a:t>Energy Tradeoff Example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Performance/Power Trends</a:t>
            </a:r>
            <a:endParaRPr/>
          </a:p>
        </p:txBody>
      </p:sp>
      <p:pic>
        <p:nvPicPr>
          <p:cNvPr id="470" name="Google Shape;470;p19" descr="Chart&#10;&#10;Description automatically generated"/>
          <p:cNvPicPr preferRelativeResize="0">
            <a:picLocks noGrp="1"/>
          </p:cNvPicPr>
          <p:nvPr>
            <p:ph type="body" idx="1"/>
          </p:nvPr>
        </p:nvPicPr>
        <p:blipFill rotWithShape="1">
          <a:blip r:embed="rId3">
            <a:alphaModFix/>
          </a:blip>
          <a:srcRect/>
          <a:stretch/>
        </p:blipFill>
        <p:spPr>
          <a:xfrm>
            <a:off x="2526622" y="712569"/>
            <a:ext cx="6382559" cy="40243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0"/>
          <p:cNvSpPr txBox="1">
            <a:spLocks noGrp="1"/>
          </p:cNvSpPr>
          <p:nvPr>
            <p:ph idx="1"/>
          </p:nvPr>
        </p:nvSpPr>
        <p:spPr/>
        <p:txBody>
          <a:bodyPr/>
          <a:lstStyle/>
          <a:p>
            <a:pPr lvl="0"/>
            <a:r>
              <a:rPr lang="en-US" sz="2000" dirty="0">
                <a:latin typeface="18 VAG Rounded Light   02390" pitchFamily="2" charset="0"/>
              </a:rPr>
              <a:t>In 1974, Robert Dennard observed that </a:t>
            </a:r>
            <a:r>
              <a:rPr lang="en-US" sz="2000" dirty="0">
                <a:solidFill>
                  <a:srgbClr val="D8E156"/>
                </a:solidFill>
                <a:latin typeface="18 VAG Rounded Light   02390" pitchFamily="2" charset="0"/>
              </a:rPr>
              <a:t>power density remained constant for a given area of silicon, while the dimension of the transistor shrank</a:t>
            </a:r>
          </a:p>
          <a:p>
            <a:pPr lvl="0"/>
            <a:r>
              <a:rPr lang="en-US" sz="2000" dirty="0">
                <a:latin typeface="18 VAG Rounded Light   02390" pitchFamily="2" charset="0"/>
              </a:rPr>
              <a:t>In recent years, industry has not been able to reduce supply voltage much, as reducing it further would mean increasing “leakage power” where transistor switches don’t fully turn off (more like dimmer switch than on-off switch)</a:t>
            </a:r>
          </a:p>
          <a:p>
            <a:pPr lvl="0"/>
            <a:r>
              <a:rPr lang="en-US" sz="2000" dirty="0">
                <a:latin typeface="18 VAG Rounded Light   02390" pitchFamily="2" charset="0"/>
              </a:rPr>
              <a:t>Also, size of transistors and hence capacitance, not shrinking as much as before between transistor generations</a:t>
            </a:r>
          </a:p>
          <a:p>
            <a:pPr lvl="1"/>
            <a:r>
              <a:rPr lang="en-US" sz="1800" dirty="0">
                <a:latin typeface="18 VAG Rounded Light   02390" pitchFamily="2" charset="0"/>
              </a:rPr>
              <a:t>Need to go to 3D</a:t>
            </a:r>
          </a:p>
          <a:p>
            <a:pPr lvl="0"/>
            <a:r>
              <a:rPr lang="en-US" sz="2000" dirty="0">
                <a:latin typeface="18 VAG Rounded Light   02390" pitchFamily="2" charset="0"/>
              </a:rPr>
              <a:t>Power becomes a growing concern – the “power wall”</a:t>
            </a:r>
          </a:p>
          <a:p>
            <a:pPr lvl="0"/>
            <a:endParaRPr lang="en-US" sz="2000" dirty="0">
              <a:latin typeface="18 VAG Rounded Light   02390" pitchFamily="2" charset="0"/>
            </a:endParaRPr>
          </a:p>
        </p:txBody>
      </p:sp>
      <p:sp>
        <p:nvSpPr>
          <p:cNvPr id="476" name="Google Shape;476;p20"/>
          <p:cNvSpPr txBox="1">
            <a:spLocks noGrp="1"/>
          </p:cNvSpPr>
          <p:nvPr>
            <p:ph type="title"/>
          </p:nvPr>
        </p:nvSpPr>
        <p:spPr/>
        <p:txBody>
          <a:bodyPr/>
          <a:lstStyle/>
          <a:p>
            <a:pPr lvl="0"/>
            <a:r>
              <a:rPr lang="en-US" dirty="0"/>
              <a:t>End of Dennard Scaling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1"/>
          <p:cNvSpPr txBox="1">
            <a:spLocks noGrp="1"/>
          </p:cNvSpPr>
          <p:nvPr>
            <p:ph type="body" idx="1"/>
          </p:nvPr>
        </p:nvSpPr>
        <p:spPr>
          <a:xfrm>
            <a:off x="838200" y="681037"/>
            <a:ext cx="7877176" cy="4024313"/>
          </a:xfrm>
        </p:spPr>
        <p:txBody>
          <a:bodyPr/>
          <a:lstStyle/>
          <a:p>
            <a:pPr lvl="0"/>
            <a:endParaRPr lang="en-US" dirty="0"/>
          </a:p>
          <a:p>
            <a:pPr lvl="0"/>
            <a:endParaRPr lang="en-US" dirty="0"/>
          </a:p>
          <a:p>
            <a:pPr lvl="0"/>
            <a:r>
              <a:rPr lang="en-US" dirty="0"/>
              <a:t>Energy efficiency (e.g., instructions/Joule) is key metric in all computing devices</a:t>
            </a:r>
          </a:p>
          <a:p>
            <a:pPr lvl="0"/>
            <a:r>
              <a:rPr lang="en-US" dirty="0"/>
              <a:t>For power-constrained systems (e.g., 20MW datacenter), need better energy efficiency to get more performance at same power</a:t>
            </a:r>
          </a:p>
          <a:p>
            <a:pPr lvl="0"/>
            <a:r>
              <a:rPr lang="en-US" dirty="0"/>
              <a:t>For energy-constrained systems (e.g., 1W phone), need better energy efficiency to prolong battery life</a:t>
            </a:r>
          </a:p>
        </p:txBody>
      </p:sp>
      <p:sp>
        <p:nvSpPr>
          <p:cNvPr id="482" name="Google Shape;482;p21"/>
          <p:cNvSpPr txBox="1">
            <a:spLocks noGrp="1"/>
          </p:cNvSpPr>
          <p:nvPr>
            <p:ph type="title"/>
          </p:nvPr>
        </p:nvSpPr>
        <p:spPr/>
        <p:txBody>
          <a:bodyPr/>
          <a:lstStyle/>
          <a:p>
            <a:pPr lvl="0"/>
            <a:r>
              <a:rPr lang="en-US"/>
              <a:t>Energy “Iron Law”</a:t>
            </a:r>
          </a:p>
        </p:txBody>
      </p:sp>
      <p:sp>
        <p:nvSpPr>
          <p:cNvPr id="483" name="Google Shape;483;p21"/>
          <p:cNvSpPr txBox="1"/>
          <p:nvPr/>
        </p:nvSpPr>
        <p:spPr>
          <a:xfrm>
            <a:off x="838200" y="749519"/>
            <a:ext cx="7827579"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D8E156"/>
                </a:solidFill>
                <a:latin typeface="18 VAG Rounded Bold   07390" pitchFamily="2" charset="0"/>
                <a:ea typeface="Arial"/>
                <a:cs typeface="Arial"/>
                <a:sym typeface="Arial"/>
              </a:rPr>
              <a:t>  Performance =         Power      *   Energy Efficiency</a:t>
            </a:r>
            <a:endParaRPr b="1" dirty="0">
              <a:latin typeface="18 VAG Rounded Bold   07390" pitchFamily="2" charset="0"/>
            </a:endParaRPr>
          </a:p>
          <a:p>
            <a:pPr marL="0" marR="0" lvl="0" indent="0" algn="l" rtl="0">
              <a:spcBef>
                <a:spcPts val="0"/>
              </a:spcBef>
              <a:spcAft>
                <a:spcPts val="0"/>
              </a:spcAft>
              <a:buNone/>
            </a:pPr>
            <a:r>
              <a:rPr lang="en-US" sz="2400" i="1" dirty="0">
                <a:solidFill>
                  <a:srgbClr val="D8E156"/>
                </a:solidFill>
                <a:latin typeface="18 VAG ROUNDED LIGHT   02390" pitchFamily="2" charset="0"/>
                <a:ea typeface="Arial"/>
                <a:cs typeface="Arial"/>
                <a:sym typeface="Arial"/>
              </a:rPr>
              <a:t>(Tasks/Second)      (Joules/Second)     (Tasks/Joule)</a:t>
            </a:r>
            <a:endParaRPr i="1" dirty="0">
              <a:latin typeface="18 VAG ROUNDED LIGHT   0239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2"/>
          <p:cNvSpPr txBox="1">
            <a:spLocks noGrp="1"/>
          </p:cNvSpPr>
          <p:nvPr>
            <p:ph type="subTitle" idx="1"/>
          </p:nvPr>
        </p:nvSpPr>
        <p:spPr>
          <a:xfrm>
            <a:off x="2819400" y="2125980"/>
            <a:ext cx="58674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Introduction </a:t>
            </a:r>
            <a:br>
              <a:rPr lang="en-US"/>
            </a:br>
            <a:r>
              <a:rPr lang="en-US"/>
              <a:t>to Pipelining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3"/>
          <p:cNvSpPr txBox="1">
            <a:spLocks noGrp="1"/>
          </p:cNvSpPr>
          <p:nvPr>
            <p:ph idx="1"/>
          </p:nvPr>
        </p:nvSpPr>
        <p:spPr>
          <a:xfrm>
            <a:off x="838200" y="681037"/>
            <a:ext cx="5478517" cy="4024313"/>
          </a:xfrm>
        </p:spPr>
        <p:txBody>
          <a:bodyPr/>
          <a:lstStyle/>
          <a:p>
            <a:pPr lvl="0"/>
            <a:r>
              <a:rPr lang="en-US" dirty="0" err="1"/>
              <a:t>Avi</a:t>
            </a:r>
            <a:r>
              <a:rPr lang="en-US" dirty="0"/>
              <a:t>, Bora, Caroline, Dan </a:t>
            </a:r>
            <a:br>
              <a:rPr lang="en-US" dirty="0"/>
            </a:br>
            <a:r>
              <a:rPr lang="en-US" dirty="0"/>
              <a:t>each have one load of clothes to </a:t>
            </a:r>
            <a:br>
              <a:rPr lang="en-US" dirty="0"/>
            </a:br>
            <a:r>
              <a:rPr lang="en-US" dirty="0"/>
              <a:t>wash, dry, fold, and put away</a:t>
            </a:r>
          </a:p>
          <a:p>
            <a:pPr lvl="1"/>
            <a:r>
              <a:rPr lang="en-US" dirty="0"/>
              <a:t>Washer takes 30 minutes</a:t>
            </a:r>
          </a:p>
          <a:p>
            <a:pPr lvl="1"/>
            <a:endParaRPr lang="en-US" dirty="0"/>
          </a:p>
          <a:p>
            <a:pPr lvl="1"/>
            <a:r>
              <a:rPr lang="en-US" dirty="0"/>
              <a:t>Dryer takes 30 minutes</a:t>
            </a:r>
          </a:p>
          <a:p>
            <a:pPr lvl="1"/>
            <a:endParaRPr lang="en-US" dirty="0"/>
          </a:p>
          <a:p>
            <a:pPr lvl="1"/>
            <a:r>
              <a:rPr lang="en-US" dirty="0"/>
              <a:t>“Folder” takes 30 minutes</a:t>
            </a:r>
          </a:p>
          <a:p>
            <a:pPr lvl="1"/>
            <a:endParaRPr lang="en-US" dirty="0"/>
          </a:p>
          <a:p>
            <a:pPr lvl="1"/>
            <a:r>
              <a:rPr lang="en-US" dirty="0"/>
              <a:t>“Stasher” takes 30 minutes to put clothes into drawers</a:t>
            </a:r>
          </a:p>
          <a:p>
            <a:pPr lvl="0"/>
            <a:endParaRPr lang="en-US" dirty="0"/>
          </a:p>
          <a:p>
            <a:pPr lvl="0"/>
            <a:endParaRPr lang="en-US" dirty="0"/>
          </a:p>
          <a:p>
            <a:pPr lvl="0"/>
            <a:endParaRPr lang="en-US" dirty="0"/>
          </a:p>
          <a:p>
            <a:pPr lvl="0"/>
            <a:endParaRPr lang="en-US" dirty="0"/>
          </a:p>
        </p:txBody>
      </p:sp>
      <p:sp>
        <p:nvSpPr>
          <p:cNvPr id="494" name="Google Shape;494;p23"/>
          <p:cNvSpPr txBox="1">
            <a:spLocks noGrp="1"/>
          </p:cNvSpPr>
          <p:nvPr>
            <p:ph type="title"/>
          </p:nvPr>
        </p:nvSpPr>
        <p:spPr/>
        <p:txBody>
          <a:bodyPr/>
          <a:lstStyle/>
          <a:p>
            <a:pPr lvl="0"/>
            <a:r>
              <a:rPr lang="en-US"/>
              <a:t>Gotta Do Laundry</a:t>
            </a:r>
          </a:p>
        </p:txBody>
      </p:sp>
      <p:grpSp>
        <p:nvGrpSpPr>
          <p:cNvPr id="495" name="Google Shape;495;p23"/>
          <p:cNvGrpSpPr/>
          <p:nvPr/>
        </p:nvGrpSpPr>
        <p:grpSpPr>
          <a:xfrm>
            <a:off x="7212617" y="2571750"/>
            <a:ext cx="448866" cy="600075"/>
            <a:chOff x="4048" y="2448"/>
            <a:chExt cx="424" cy="504"/>
          </a:xfrm>
        </p:grpSpPr>
        <p:grpSp>
          <p:nvGrpSpPr>
            <p:cNvPr id="496" name="Google Shape;496;p23"/>
            <p:cNvGrpSpPr/>
            <p:nvPr/>
          </p:nvGrpSpPr>
          <p:grpSpPr>
            <a:xfrm>
              <a:off x="4048" y="2448"/>
              <a:ext cx="424" cy="504"/>
              <a:chOff x="4048" y="2448"/>
              <a:chExt cx="424" cy="504"/>
            </a:xfrm>
          </p:grpSpPr>
          <p:sp>
            <p:nvSpPr>
              <p:cNvPr id="497" name="Google Shape;497;p23"/>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498" name="Google Shape;498;p23"/>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sp>
          <p:nvSpPr>
            <p:cNvPr id="499" name="Google Shape;499;p23"/>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00" name="Google Shape;500;p23"/>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grpSp>
        <p:nvGrpSpPr>
          <p:cNvPr id="501" name="Google Shape;501;p23"/>
          <p:cNvGrpSpPr/>
          <p:nvPr/>
        </p:nvGrpSpPr>
        <p:grpSpPr>
          <a:xfrm>
            <a:off x="7229556" y="3317828"/>
            <a:ext cx="440531" cy="486966"/>
            <a:chOff x="4043" y="3096"/>
            <a:chExt cx="417" cy="409"/>
          </a:xfrm>
        </p:grpSpPr>
        <p:grpSp>
          <p:nvGrpSpPr>
            <p:cNvPr id="502" name="Google Shape;502;p23"/>
            <p:cNvGrpSpPr/>
            <p:nvPr/>
          </p:nvGrpSpPr>
          <p:grpSpPr>
            <a:xfrm>
              <a:off x="4045" y="3289"/>
              <a:ext cx="415" cy="216"/>
              <a:chOff x="4045" y="3289"/>
              <a:chExt cx="415" cy="216"/>
            </a:xfrm>
          </p:grpSpPr>
          <p:sp>
            <p:nvSpPr>
              <p:cNvPr id="503" name="Google Shape;503;p23"/>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04" name="Google Shape;504;p23"/>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05" name="Google Shape;505;p23"/>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06" name="Google Shape;506;p23"/>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grpSp>
          <p:nvGrpSpPr>
            <p:cNvPr id="507" name="Google Shape;507;p23"/>
            <p:cNvGrpSpPr/>
            <p:nvPr/>
          </p:nvGrpSpPr>
          <p:grpSpPr>
            <a:xfrm>
              <a:off x="4043" y="3096"/>
              <a:ext cx="217" cy="409"/>
              <a:chOff x="4043" y="3096"/>
              <a:chExt cx="217" cy="409"/>
            </a:xfrm>
          </p:grpSpPr>
          <p:sp>
            <p:nvSpPr>
              <p:cNvPr id="508" name="Google Shape;508;p23"/>
              <p:cNvSpPr/>
              <p:nvPr/>
            </p:nvSpPr>
            <p:spPr>
              <a:xfrm>
                <a:off x="4127" y="3096"/>
                <a:ext cx="55" cy="55"/>
              </a:xfrm>
              <a:prstGeom prst="ellipse">
                <a:avLst/>
              </a:prstGeom>
              <a:solidFill>
                <a:srgbClr val="C5DBC3"/>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09" name="Google Shape;509;p23"/>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grpSp>
      <p:grpSp>
        <p:nvGrpSpPr>
          <p:cNvPr id="510" name="Google Shape;510;p23"/>
          <p:cNvGrpSpPr/>
          <p:nvPr/>
        </p:nvGrpSpPr>
        <p:grpSpPr>
          <a:xfrm>
            <a:off x="7229556" y="1790201"/>
            <a:ext cx="448865" cy="600075"/>
            <a:chOff x="4056" y="1712"/>
            <a:chExt cx="424" cy="504"/>
          </a:xfrm>
        </p:grpSpPr>
        <p:grpSp>
          <p:nvGrpSpPr>
            <p:cNvPr id="511" name="Google Shape;511;p23"/>
            <p:cNvGrpSpPr/>
            <p:nvPr/>
          </p:nvGrpSpPr>
          <p:grpSpPr>
            <a:xfrm>
              <a:off x="4056" y="1712"/>
              <a:ext cx="424" cy="504"/>
              <a:chOff x="4056" y="1712"/>
              <a:chExt cx="424" cy="504"/>
            </a:xfrm>
          </p:grpSpPr>
          <p:grpSp>
            <p:nvGrpSpPr>
              <p:cNvPr id="512" name="Google Shape;512;p23"/>
              <p:cNvGrpSpPr/>
              <p:nvPr/>
            </p:nvGrpSpPr>
            <p:grpSpPr>
              <a:xfrm>
                <a:off x="4056" y="1712"/>
                <a:ext cx="424" cy="504"/>
                <a:chOff x="4056" y="1712"/>
                <a:chExt cx="424" cy="504"/>
              </a:xfrm>
            </p:grpSpPr>
            <p:sp>
              <p:nvSpPr>
                <p:cNvPr id="513" name="Google Shape;513;p23"/>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14" name="Google Shape;514;p23"/>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sp>
            <p:nvSpPr>
              <p:cNvPr id="515" name="Google Shape;515;p23"/>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sp>
          <p:nvSpPr>
            <p:cNvPr id="516" name="Google Shape;516;p23"/>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grpSp>
      <p:grpSp>
        <p:nvGrpSpPr>
          <p:cNvPr id="517" name="Google Shape;517;p23"/>
          <p:cNvGrpSpPr/>
          <p:nvPr/>
        </p:nvGrpSpPr>
        <p:grpSpPr>
          <a:xfrm>
            <a:off x="6686946" y="1150586"/>
            <a:ext cx="1483518" cy="369095"/>
            <a:chOff x="3292" y="768"/>
            <a:chExt cx="1246" cy="310"/>
          </a:xfrm>
        </p:grpSpPr>
        <p:sp>
          <p:nvSpPr>
            <p:cNvPr id="518" name="Google Shape;518;p23"/>
            <p:cNvSpPr/>
            <p:nvPr/>
          </p:nvSpPr>
          <p:spPr>
            <a:xfrm>
              <a:off x="3292" y="768"/>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19" name="Google Shape;519;p23"/>
            <p:cNvSpPr/>
            <p:nvPr/>
          </p:nvSpPr>
          <p:spPr>
            <a:xfrm>
              <a:off x="3328" y="815"/>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A</a:t>
              </a:r>
              <a:endParaRPr/>
            </a:p>
          </p:txBody>
        </p:sp>
        <p:sp>
          <p:nvSpPr>
            <p:cNvPr id="520" name="Google Shape;520;p23"/>
            <p:cNvSpPr/>
            <p:nvPr/>
          </p:nvSpPr>
          <p:spPr>
            <a:xfrm>
              <a:off x="3612" y="768"/>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21" name="Google Shape;521;p23"/>
            <p:cNvSpPr/>
            <p:nvPr/>
          </p:nvSpPr>
          <p:spPr>
            <a:xfrm>
              <a:off x="3648" y="815"/>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B</a:t>
              </a:r>
              <a:endParaRPr/>
            </a:p>
          </p:txBody>
        </p:sp>
        <p:sp>
          <p:nvSpPr>
            <p:cNvPr id="522" name="Google Shape;522;p23"/>
            <p:cNvSpPr/>
            <p:nvPr/>
          </p:nvSpPr>
          <p:spPr>
            <a:xfrm>
              <a:off x="3932" y="768"/>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23" name="Google Shape;523;p23"/>
            <p:cNvSpPr/>
            <p:nvPr/>
          </p:nvSpPr>
          <p:spPr>
            <a:xfrm>
              <a:off x="3967" y="815"/>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C</a:t>
              </a:r>
              <a:endParaRPr/>
            </a:p>
          </p:txBody>
        </p:sp>
        <p:sp>
          <p:nvSpPr>
            <p:cNvPr id="524" name="Google Shape;524;p23"/>
            <p:cNvSpPr/>
            <p:nvPr/>
          </p:nvSpPr>
          <p:spPr>
            <a:xfrm>
              <a:off x="4245" y="768"/>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
          <p:nvSpPr>
            <p:cNvPr id="525" name="Google Shape;525;p23"/>
            <p:cNvSpPr/>
            <p:nvPr/>
          </p:nvSpPr>
          <p:spPr>
            <a:xfrm>
              <a:off x="4281" y="815"/>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D</a:t>
              </a:r>
              <a:endParaRPr/>
            </a:p>
          </p:txBody>
        </p:sp>
      </p:grpSp>
      <p:sp>
        <p:nvSpPr>
          <p:cNvPr id="526" name="Google Shape;526;p23"/>
          <p:cNvSpPr/>
          <p:nvPr/>
        </p:nvSpPr>
        <p:spPr>
          <a:xfrm>
            <a:off x="7253558" y="4042475"/>
            <a:ext cx="348853" cy="570310"/>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chemeClr val="accen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Sequential Laundry</a:t>
            </a:r>
            <a:endParaRPr/>
          </a:p>
        </p:txBody>
      </p:sp>
      <p:grpSp>
        <p:nvGrpSpPr>
          <p:cNvPr id="532" name="Google Shape;532;p24"/>
          <p:cNvGrpSpPr/>
          <p:nvPr/>
        </p:nvGrpSpPr>
        <p:grpSpPr>
          <a:xfrm>
            <a:off x="2305633" y="1540670"/>
            <a:ext cx="300038" cy="2530079"/>
            <a:chOff x="377" y="1170"/>
            <a:chExt cx="252" cy="2125"/>
          </a:xfrm>
        </p:grpSpPr>
        <p:sp>
          <p:nvSpPr>
            <p:cNvPr id="533" name="Google Shape;533;p24"/>
            <p:cNvSpPr/>
            <p:nvPr/>
          </p:nvSpPr>
          <p:spPr>
            <a:xfrm>
              <a:off x="377" y="1170"/>
              <a:ext cx="231" cy="2125"/>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i="1">
                  <a:solidFill>
                    <a:srgbClr val="FFFFFF"/>
                  </a:solidFill>
                  <a:latin typeface="Arial"/>
                  <a:ea typeface="Arial"/>
                  <a:cs typeface="Arial"/>
                  <a:sym typeface="Arial"/>
                </a:rPr>
                <a:t>T</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a</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s</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k</a:t>
              </a:r>
              <a:endParaRPr/>
            </a:p>
            <a:p>
              <a:pPr marL="0" marR="0" lvl="0" indent="0" algn="ctr" rtl="0">
                <a:spcBef>
                  <a:spcPts val="0"/>
                </a:spcBef>
                <a:spcAft>
                  <a:spcPts val="0"/>
                </a:spcAft>
                <a:buNone/>
              </a:pPr>
              <a:endParaRPr sz="1600" b="1" i="1">
                <a:solidFill>
                  <a:srgbClr val="FFFFFF"/>
                </a:solidFill>
                <a:latin typeface="Arial"/>
                <a:ea typeface="Arial"/>
                <a:cs typeface="Arial"/>
                <a:sym typeface="Arial"/>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O</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d</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e</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p:txBody>
        </p:sp>
        <p:cxnSp>
          <p:nvCxnSpPr>
            <p:cNvPr id="534" name="Google Shape;534;p24"/>
            <p:cNvCxnSpPr/>
            <p:nvPr/>
          </p:nvCxnSpPr>
          <p:spPr>
            <a:xfrm>
              <a:off x="622" y="1243"/>
              <a:ext cx="7" cy="2014"/>
            </a:xfrm>
            <a:prstGeom prst="straightConnector1">
              <a:avLst/>
            </a:prstGeom>
            <a:noFill/>
            <a:ln w="25400" cap="flat" cmpd="sng">
              <a:solidFill>
                <a:schemeClr val="lt1"/>
              </a:solidFill>
              <a:prstDash val="solid"/>
              <a:round/>
              <a:headEnd type="none" w="med" len="med"/>
              <a:tailEnd type="triangle" w="med" len="med"/>
            </a:ln>
          </p:spPr>
        </p:cxnSp>
      </p:grpSp>
      <p:grpSp>
        <p:nvGrpSpPr>
          <p:cNvPr id="535" name="Google Shape;535;p24"/>
          <p:cNvGrpSpPr/>
          <p:nvPr/>
        </p:nvGrpSpPr>
        <p:grpSpPr>
          <a:xfrm>
            <a:off x="2654040" y="1819823"/>
            <a:ext cx="360760" cy="1863337"/>
            <a:chOff x="3288" y="801"/>
            <a:chExt cx="303" cy="1565"/>
          </a:xfrm>
        </p:grpSpPr>
        <p:sp>
          <p:nvSpPr>
            <p:cNvPr id="536" name="Google Shape;536;p24"/>
            <p:cNvSpPr/>
            <p:nvPr/>
          </p:nvSpPr>
          <p:spPr>
            <a:xfrm>
              <a:off x="3292" y="80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37" name="Google Shape;537;p24"/>
            <p:cNvSpPr/>
            <p:nvPr/>
          </p:nvSpPr>
          <p:spPr>
            <a:xfrm>
              <a:off x="3328" y="84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A</a:t>
              </a:r>
              <a:endParaRPr/>
            </a:p>
          </p:txBody>
        </p:sp>
        <p:sp>
          <p:nvSpPr>
            <p:cNvPr id="538" name="Google Shape;538;p24"/>
            <p:cNvSpPr/>
            <p:nvPr/>
          </p:nvSpPr>
          <p:spPr>
            <a:xfrm>
              <a:off x="3298" y="1224"/>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39" name="Google Shape;539;p24"/>
            <p:cNvSpPr/>
            <p:nvPr/>
          </p:nvSpPr>
          <p:spPr>
            <a:xfrm>
              <a:off x="3334" y="1271"/>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B</a:t>
              </a:r>
              <a:endParaRPr/>
            </a:p>
          </p:txBody>
        </p:sp>
        <p:sp>
          <p:nvSpPr>
            <p:cNvPr id="540" name="Google Shape;540;p24"/>
            <p:cNvSpPr/>
            <p:nvPr/>
          </p:nvSpPr>
          <p:spPr>
            <a:xfrm>
              <a:off x="3288" y="164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41" name="Google Shape;541;p24"/>
            <p:cNvSpPr/>
            <p:nvPr/>
          </p:nvSpPr>
          <p:spPr>
            <a:xfrm>
              <a:off x="3323" y="168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C</a:t>
              </a:r>
              <a:endParaRPr/>
            </a:p>
          </p:txBody>
        </p:sp>
        <p:sp>
          <p:nvSpPr>
            <p:cNvPr id="542" name="Google Shape;542;p24"/>
            <p:cNvSpPr/>
            <p:nvPr/>
          </p:nvSpPr>
          <p:spPr>
            <a:xfrm>
              <a:off x="3294" y="2056"/>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43" name="Google Shape;543;p24"/>
            <p:cNvSpPr/>
            <p:nvPr/>
          </p:nvSpPr>
          <p:spPr>
            <a:xfrm>
              <a:off x="3330" y="2103"/>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D</a:t>
              </a:r>
              <a:endParaRPr/>
            </a:p>
          </p:txBody>
        </p:sp>
      </p:grpSp>
      <p:grpSp>
        <p:nvGrpSpPr>
          <p:cNvPr id="544" name="Google Shape;544;p24"/>
          <p:cNvGrpSpPr/>
          <p:nvPr/>
        </p:nvGrpSpPr>
        <p:grpSpPr>
          <a:xfrm>
            <a:off x="3159147" y="1847124"/>
            <a:ext cx="1154113" cy="376944"/>
            <a:chOff x="6646274" y="1968104"/>
            <a:chExt cx="1154113" cy="376944"/>
          </a:xfrm>
        </p:grpSpPr>
        <p:grpSp>
          <p:nvGrpSpPr>
            <p:cNvPr id="545" name="Google Shape;545;p24"/>
            <p:cNvGrpSpPr/>
            <p:nvPr/>
          </p:nvGrpSpPr>
          <p:grpSpPr>
            <a:xfrm>
              <a:off x="6964427" y="1968104"/>
              <a:ext cx="301778" cy="374648"/>
              <a:chOff x="4048" y="2448"/>
              <a:chExt cx="424" cy="504"/>
            </a:xfrm>
          </p:grpSpPr>
          <p:grpSp>
            <p:nvGrpSpPr>
              <p:cNvPr id="546" name="Google Shape;546;p24"/>
              <p:cNvGrpSpPr/>
              <p:nvPr/>
            </p:nvGrpSpPr>
            <p:grpSpPr>
              <a:xfrm>
                <a:off x="4048" y="2448"/>
                <a:ext cx="424" cy="504"/>
                <a:chOff x="4048" y="2448"/>
                <a:chExt cx="424" cy="504"/>
              </a:xfrm>
            </p:grpSpPr>
            <p:sp>
              <p:nvSpPr>
                <p:cNvPr id="547" name="Google Shape;547;p24"/>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48" name="Google Shape;548;p24"/>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49" name="Google Shape;549;p24"/>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50" name="Google Shape;550;p24"/>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51" name="Google Shape;551;p24"/>
            <p:cNvGrpSpPr/>
            <p:nvPr/>
          </p:nvGrpSpPr>
          <p:grpSpPr>
            <a:xfrm>
              <a:off x="7278462" y="2003518"/>
              <a:ext cx="308219" cy="313095"/>
              <a:chOff x="4043" y="3096"/>
              <a:chExt cx="417" cy="409"/>
            </a:xfrm>
          </p:grpSpPr>
          <p:grpSp>
            <p:nvGrpSpPr>
              <p:cNvPr id="552" name="Google Shape;552;p24"/>
              <p:cNvGrpSpPr/>
              <p:nvPr/>
            </p:nvGrpSpPr>
            <p:grpSpPr>
              <a:xfrm>
                <a:off x="4045" y="3289"/>
                <a:ext cx="415" cy="216"/>
                <a:chOff x="4045" y="3289"/>
                <a:chExt cx="415" cy="216"/>
              </a:xfrm>
            </p:grpSpPr>
            <p:sp>
              <p:nvSpPr>
                <p:cNvPr id="553" name="Google Shape;553;p24"/>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54" name="Google Shape;554;p24"/>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55" name="Google Shape;555;p24"/>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56" name="Google Shape;556;p24"/>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57" name="Google Shape;557;p24"/>
              <p:cNvGrpSpPr/>
              <p:nvPr/>
            </p:nvGrpSpPr>
            <p:grpSpPr>
              <a:xfrm>
                <a:off x="4043" y="3096"/>
                <a:ext cx="217" cy="409"/>
                <a:chOff x="4043" y="3096"/>
                <a:chExt cx="217" cy="409"/>
              </a:xfrm>
            </p:grpSpPr>
            <p:sp>
              <p:nvSpPr>
                <p:cNvPr id="558" name="Google Shape;558;p24"/>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59" name="Google Shape;559;p24"/>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560" name="Google Shape;560;p24"/>
            <p:cNvGrpSpPr/>
            <p:nvPr/>
          </p:nvGrpSpPr>
          <p:grpSpPr>
            <a:xfrm>
              <a:off x="6646274" y="1971955"/>
              <a:ext cx="298926" cy="371497"/>
              <a:chOff x="4056" y="1712"/>
              <a:chExt cx="424" cy="504"/>
            </a:xfrm>
          </p:grpSpPr>
          <p:grpSp>
            <p:nvGrpSpPr>
              <p:cNvPr id="561" name="Google Shape;561;p24"/>
              <p:cNvGrpSpPr/>
              <p:nvPr/>
            </p:nvGrpSpPr>
            <p:grpSpPr>
              <a:xfrm>
                <a:off x="4056" y="1712"/>
                <a:ext cx="424" cy="504"/>
                <a:chOff x="4056" y="1712"/>
                <a:chExt cx="424" cy="504"/>
              </a:xfrm>
            </p:grpSpPr>
            <p:grpSp>
              <p:nvGrpSpPr>
                <p:cNvPr id="562" name="Google Shape;562;p24"/>
                <p:cNvGrpSpPr/>
                <p:nvPr/>
              </p:nvGrpSpPr>
              <p:grpSpPr>
                <a:xfrm>
                  <a:off x="4056" y="1712"/>
                  <a:ext cx="424" cy="504"/>
                  <a:chOff x="4056" y="1712"/>
                  <a:chExt cx="424" cy="504"/>
                </a:xfrm>
              </p:grpSpPr>
              <p:sp>
                <p:nvSpPr>
                  <p:cNvPr id="563" name="Google Shape;563;p24"/>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64" name="Google Shape;564;p24"/>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65" name="Google Shape;565;p24"/>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66" name="Google Shape;566;p24"/>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67" name="Google Shape;567;p24"/>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68" name="Google Shape;568;p24"/>
          <p:cNvGrpSpPr/>
          <p:nvPr/>
        </p:nvGrpSpPr>
        <p:grpSpPr>
          <a:xfrm>
            <a:off x="4294289" y="2331838"/>
            <a:ext cx="1154113" cy="376944"/>
            <a:chOff x="6646274" y="1968104"/>
            <a:chExt cx="1154113" cy="376944"/>
          </a:xfrm>
        </p:grpSpPr>
        <p:grpSp>
          <p:nvGrpSpPr>
            <p:cNvPr id="569" name="Google Shape;569;p24"/>
            <p:cNvGrpSpPr/>
            <p:nvPr/>
          </p:nvGrpSpPr>
          <p:grpSpPr>
            <a:xfrm>
              <a:off x="6964427" y="1968104"/>
              <a:ext cx="301778" cy="374648"/>
              <a:chOff x="4048" y="2448"/>
              <a:chExt cx="424" cy="504"/>
            </a:xfrm>
          </p:grpSpPr>
          <p:grpSp>
            <p:nvGrpSpPr>
              <p:cNvPr id="570" name="Google Shape;570;p24"/>
              <p:cNvGrpSpPr/>
              <p:nvPr/>
            </p:nvGrpSpPr>
            <p:grpSpPr>
              <a:xfrm>
                <a:off x="4048" y="2448"/>
                <a:ext cx="424" cy="504"/>
                <a:chOff x="4048" y="2448"/>
                <a:chExt cx="424" cy="504"/>
              </a:xfrm>
            </p:grpSpPr>
            <p:sp>
              <p:nvSpPr>
                <p:cNvPr id="571" name="Google Shape;571;p24"/>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72" name="Google Shape;572;p24"/>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73" name="Google Shape;573;p24"/>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74" name="Google Shape;574;p24"/>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75" name="Google Shape;575;p24"/>
            <p:cNvGrpSpPr/>
            <p:nvPr/>
          </p:nvGrpSpPr>
          <p:grpSpPr>
            <a:xfrm>
              <a:off x="7278462" y="2003518"/>
              <a:ext cx="308219" cy="313095"/>
              <a:chOff x="4043" y="3096"/>
              <a:chExt cx="417" cy="409"/>
            </a:xfrm>
          </p:grpSpPr>
          <p:grpSp>
            <p:nvGrpSpPr>
              <p:cNvPr id="576" name="Google Shape;576;p24"/>
              <p:cNvGrpSpPr/>
              <p:nvPr/>
            </p:nvGrpSpPr>
            <p:grpSpPr>
              <a:xfrm>
                <a:off x="4045" y="3289"/>
                <a:ext cx="415" cy="216"/>
                <a:chOff x="4045" y="3289"/>
                <a:chExt cx="415" cy="216"/>
              </a:xfrm>
            </p:grpSpPr>
            <p:sp>
              <p:nvSpPr>
                <p:cNvPr id="577" name="Google Shape;577;p24"/>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78" name="Google Shape;578;p24"/>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79" name="Google Shape;579;p24"/>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80" name="Google Shape;580;p24"/>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81" name="Google Shape;581;p24"/>
              <p:cNvGrpSpPr/>
              <p:nvPr/>
            </p:nvGrpSpPr>
            <p:grpSpPr>
              <a:xfrm>
                <a:off x="4043" y="3096"/>
                <a:ext cx="217" cy="409"/>
                <a:chOff x="4043" y="3096"/>
                <a:chExt cx="217" cy="409"/>
              </a:xfrm>
            </p:grpSpPr>
            <p:sp>
              <p:nvSpPr>
                <p:cNvPr id="582" name="Google Shape;582;p24"/>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83" name="Google Shape;583;p24"/>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584" name="Google Shape;584;p24"/>
            <p:cNvGrpSpPr/>
            <p:nvPr/>
          </p:nvGrpSpPr>
          <p:grpSpPr>
            <a:xfrm>
              <a:off x="6646274" y="1971955"/>
              <a:ext cx="298926" cy="371497"/>
              <a:chOff x="4056" y="1712"/>
              <a:chExt cx="424" cy="504"/>
            </a:xfrm>
          </p:grpSpPr>
          <p:grpSp>
            <p:nvGrpSpPr>
              <p:cNvPr id="585" name="Google Shape;585;p24"/>
              <p:cNvGrpSpPr/>
              <p:nvPr/>
            </p:nvGrpSpPr>
            <p:grpSpPr>
              <a:xfrm>
                <a:off x="4056" y="1712"/>
                <a:ext cx="424" cy="504"/>
                <a:chOff x="4056" y="1712"/>
                <a:chExt cx="424" cy="504"/>
              </a:xfrm>
            </p:grpSpPr>
            <p:grpSp>
              <p:nvGrpSpPr>
                <p:cNvPr id="586" name="Google Shape;586;p24"/>
                <p:cNvGrpSpPr/>
                <p:nvPr/>
              </p:nvGrpSpPr>
              <p:grpSpPr>
                <a:xfrm>
                  <a:off x="4056" y="1712"/>
                  <a:ext cx="424" cy="504"/>
                  <a:chOff x="4056" y="1712"/>
                  <a:chExt cx="424" cy="504"/>
                </a:xfrm>
              </p:grpSpPr>
              <p:sp>
                <p:nvSpPr>
                  <p:cNvPr id="587" name="Google Shape;587;p24"/>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88" name="Google Shape;588;p24"/>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89" name="Google Shape;589;p24"/>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90" name="Google Shape;590;p24"/>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91" name="Google Shape;591;p24"/>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92" name="Google Shape;592;p24"/>
          <p:cNvGrpSpPr/>
          <p:nvPr/>
        </p:nvGrpSpPr>
        <p:grpSpPr>
          <a:xfrm>
            <a:off x="5564051" y="2816829"/>
            <a:ext cx="1154113" cy="376944"/>
            <a:chOff x="6646274" y="1968104"/>
            <a:chExt cx="1154113" cy="376944"/>
          </a:xfrm>
        </p:grpSpPr>
        <p:grpSp>
          <p:nvGrpSpPr>
            <p:cNvPr id="593" name="Google Shape;593;p24"/>
            <p:cNvGrpSpPr/>
            <p:nvPr/>
          </p:nvGrpSpPr>
          <p:grpSpPr>
            <a:xfrm>
              <a:off x="6964427" y="1968104"/>
              <a:ext cx="301778" cy="374648"/>
              <a:chOff x="4048" y="2448"/>
              <a:chExt cx="424" cy="504"/>
            </a:xfrm>
          </p:grpSpPr>
          <p:grpSp>
            <p:nvGrpSpPr>
              <p:cNvPr id="594" name="Google Shape;594;p24"/>
              <p:cNvGrpSpPr/>
              <p:nvPr/>
            </p:nvGrpSpPr>
            <p:grpSpPr>
              <a:xfrm>
                <a:off x="4048" y="2448"/>
                <a:ext cx="424" cy="504"/>
                <a:chOff x="4048" y="2448"/>
                <a:chExt cx="424" cy="504"/>
              </a:xfrm>
            </p:grpSpPr>
            <p:sp>
              <p:nvSpPr>
                <p:cNvPr id="595" name="Google Shape;595;p24"/>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96" name="Google Shape;596;p24"/>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597" name="Google Shape;597;p24"/>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598" name="Google Shape;598;p24"/>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599" name="Google Shape;599;p24"/>
            <p:cNvGrpSpPr/>
            <p:nvPr/>
          </p:nvGrpSpPr>
          <p:grpSpPr>
            <a:xfrm>
              <a:off x="7278462" y="2003518"/>
              <a:ext cx="308219" cy="313095"/>
              <a:chOff x="4043" y="3096"/>
              <a:chExt cx="417" cy="409"/>
            </a:xfrm>
          </p:grpSpPr>
          <p:grpSp>
            <p:nvGrpSpPr>
              <p:cNvPr id="600" name="Google Shape;600;p24"/>
              <p:cNvGrpSpPr/>
              <p:nvPr/>
            </p:nvGrpSpPr>
            <p:grpSpPr>
              <a:xfrm>
                <a:off x="4045" y="3289"/>
                <a:ext cx="415" cy="216"/>
                <a:chOff x="4045" y="3289"/>
                <a:chExt cx="415" cy="216"/>
              </a:xfrm>
            </p:grpSpPr>
            <p:sp>
              <p:nvSpPr>
                <p:cNvPr id="601" name="Google Shape;601;p24"/>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02" name="Google Shape;602;p24"/>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03" name="Google Shape;603;p24"/>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04" name="Google Shape;604;p24"/>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605" name="Google Shape;605;p24"/>
              <p:cNvGrpSpPr/>
              <p:nvPr/>
            </p:nvGrpSpPr>
            <p:grpSpPr>
              <a:xfrm>
                <a:off x="4043" y="3096"/>
                <a:ext cx="217" cy="409"/>
                <a:chOff x="4043" y="3096"/>
                <a:chExt cx="217" cy="409"/>
              </a:xfrm>
            </p:grpSpPr>
            <p:sp>
              <p:nvSpPr>
                <p:cNvPr id="606" name="Google Shape;606;p24"/>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07" name="Google Shape;607;p24"/>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608" name="Google Shape;608;p24"/>
            <p:cNvGrpSpPr/>
            <p:nvPr/>
          </p:nvGrpSpPr>
          <p:grpSpPr>
            <a:xfrm>
              <a:off x="6646274" y="1971955"/>
              <a:ext cx="298926" cy="371497"/>
              <a:chOff x="4056" y="1712"/>
              <a:chExt cx="424" cy="504"/>
            </a:xfrm>
          </p:grpSpPr>
          <p:grpSp>
            <p:nvGrpSpPr>
              <p:cNvPr id="609" name="Google Shape;609;p24"/>
              <p:cNvGrpSpPr/>
              <p:nvPr/>
            </p:nvGrpSpPr>
            <p:grpSpPr>
              <a:xfrm>
                <a:off x="4056" y="1712"/>
                <a:ext cx="424" cy="504"/>
                <a:chOff x="4056" y="1712"/>
                <a:chExt cx="424" cy="504"/>
              </a:xfrm>
            </p:grpSpPr>
            <p:grpSp>
              <p:nvGrpSpPr>
                <p:cNvPr id="610" name="Google Shape;610;p24"/>
                <p:cNvGrpSpPr/>
                <p:nvPr/>
              </p:nvGrpSpPr>
              <p:grpSpPr>
                <a:xfrm>
                  <a:off x="4056" y="1712"/>
                  <a:ext cx="424" cy="504"/>
                  <a:chOff x="4056" y="1712"/>
                  <a:chExt cx="424" cy="504"/>
                </a:xfrm>
              </p:grpSpPr>
              <p:sp>
                <p:nvSpPr>
                  <p:cNvPr id="611" name="Google Shape;611;p24"/>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12" name="Google Shape;612;p24"/>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13" name="Google Shape;613;p24"/>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14" name="Google Shape;614;p24"/>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15" name="Google Shape;615;p24"/>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616" name="Google Shape;616;p24"/>
          <p:cNvGrpSpPr/>
          <p:nvPr/>
        </p:nvGrpSpPr>
        <p:grpSpPr>
          <a:xfrm>
            <a:off x="6836628" y="3232589"/>
            <a:ext cx="1154113" cy="376944"/>
            <a:chOff x="6646274" y="1968104"/>
            <a:chExt cx="1154113" cy="376944"/>
          </a:xfrm>
        </p:grpSpPr>
        <p:grpSp>
          <p:nvGrpSpPr>
            <p:cNvPr id="617" name="Google Shape;617;p24"/>
            <p:cNvGrpSpPr/>
            <p:nvPr/>
          </p:nvGrpSpPr>
          <p:grpSpPr>
            <a:xfrm>
              <a:off x="6964427" y="1968104"/>
              <a:ext cx="301778" cy="374648"/>
              <a:chOff x="4048" y="2448"/>
              <a:chExt cx="424" cy="504"/>
            </a:xfrm>
          </p:grpSpPr>
          <p:grpSp>
            <p:nvGrpSpPr>
              <p:cNvPr id="618" name="Google Shape;618;p24"/>
              <p:cNvGrpSpPr/>
              <p:nvPr/>
            </p:nvGrpSpPr>
            <p:grpSpPr>
              <a:xfrm>
                <a:off x="4048" y="2448"/>
                <a:ext cx="424" cy="504"/>
                <a:chOff x="4048" y="2448"/>
                <a:chExt cx="424" cy="504"/>
              </a:xfrm>
            </p:grpSpPr>
            <p:sp>
              <p:nvSpPr>
                <p:cNvPr id="619" name="Google Shape;619;p24"/>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20" name="Google Shape;620;p24"/>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21" name="Google Shape;621;p24"/>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22" name="Google Shape;622;p24"/>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623" name="Google Shape;623;p24"/>
            <p:cNvGrpSpPr/>
            <p:nvPr/>
          </p:nvGrpSpPr>
          <p:grpSpPr>
            <a:xfrm>
              <a:off x="7278462" y="2003518"/>
              <a:ext cx="308219" cy="313095"/>
              <a:chOff x="4043" y="3096"/>
              <a:chExt cx="417" cy="409"/>
            </a:xfrm>
          </p:grpSpPr>
          <p:grpSp>
            <p:nvGrpSpPr>
              <p:cNvPr id="624" name="Google Shape;624;p24"/>
              <p:cNvGrpSpPr/>
              <p:nvPr/>
            </p:nvGrpSpPr>
            <p:grpSpPr>
              <a:xfrm>
                <a:off x="4045" y="3289"/>
                <a:ext cx="415" cy="216"/>
                <a:chOff x="4045" y="3289"/>
                <a:chExt cx="415" cy="216"/>
              </a:xfrm>
            </p:grpSpPr>
            <p:sp>
              <p:nvSpPr>
                <p:cNvPr id="625" name="Google Shape;625;p24"/>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26" name="Google Shape;626;p24"/>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27" name="Google Shape;627;p24"/>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28" name="Google Shape;628;p24"/>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629" name="Google Shape;629;p24"/>
              <p:cNvGrpSpPr/>
              <p:nvPr/>
            </p:nvGrpSpPr>
            <p:grpSpPr>
              <a:xfrm>
                <a:off x="4043" y="3096"/>
                <a:ext cx="217" cy="409"/>
                <a:chOff x="4043" y="3096"/>
                <a:chExt cx="217" cy="409"/>
              </a:xfrm>
            </p:grpSpPr>
            <p:sp>
              <p:nvSpPr>
                <p:cNvPr id="630" name="Google Shape;630;p24"/>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31" name="Google Shape;631;p24"/>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632" name="Google Shape;632;p24"/>
            <p:cNvGrpSpPr/>
            <p:nvPr/>
          </p:nvGrpSpPr>
          <p:grpSpPr>
            <a:xfrm>
              <a:off x="6646274" y="1971955"/>
              <a:ext cx="298926" cy="371497"/>
              <a:chOff x="4056" y="1712"/>
              <a:chExt cx="424" cy="504"/>
            </a:xfrm>
          </p:grpSpPr>
          <p:grpSp>
            <p:nvGrpSpPr>
              <p:cNvPr id="633" name="Google Shape;633;p24"/>
              <p:cNvGrpSpPr/>
              <p:nvPr/>
            </p:nvGrpSpPr>
            <p:grpSpPr>
              <a:xfrm>
                <a:off x="4056" y="1712"/>
                <a:ext cx="424" cy="504"/>
                <a:chOff x="4056" y="1712"/>
                <a:chExt cx="424" cy="504"/>
              </a:xfrm>
            </p:grpSpPr>
            <p:grpSp>
              <p:nvGrpSpPr>
                <p:cNvPr id="634" name="Google Shape;634;p24"/>
                <p:cNvGrpSpPr/>
                <p:nvPr/>
              </p:nvGrpSpPr>
              <p:grpSpPr>
                <a:xfrm>
                  <a:off x="4056" y="1712"/>
                  <a:ext cx="424" cy="504"/>
                  <a:chOff x="4056" y="1712"/>
                  <a:chExt cx="424" cy="504"/>
                </a:xfrm>
              </p:grpSpPr>
              <p:sp>
                <p:nvSpPr>
                  <p:cNvPr id="635" name="Google Shape;635;p24"/>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636" name="Google Shape;636;p24"/>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37" name="Google Shape;637;p24"/>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38" name="Google Shape;638;p24"/>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39" name="Google Shape;639;p24"/>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640" name="Google Shape;640;p24"/>
          <p:cNvSpPr txBox="1"/>
          <p:nvPr/>
        </p:nvSpPr>
        <p:spPr>
          <a:xfrm>
            <a:off x="2828467" y="4245205"/>
            <a:ext cx="59966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8E156"/>
                </a:solidFill>
                <a:latin typeface="Arial"/>
                <a:ea typeface="Arial"/>
                <a:cs typeface="Arial"/>
                <a:sym typeface="Arial"/>
              </a:rPr>
              <a:t>Sequential laundry takes 8 hours for 4 loads! </a:t>
            </a:r>
            <a:endParaRPr/>
          </a:p>
        </p:txBody>
      </p:sp>
      <p:grpSp>
        <p:nvGrpSpPr>
          <p:cNvPr id="641" name="Google Shape;641;p24"/>
          <p:cNvGrpSpPr/>
          <p:nvPr/>
        </p:nvGrpSpPr>
        <p:grpSpPr>
          <a:xfrm>
            <a:off x="2921727" y="678708"/>
            <a:ext cx="5157788" cy="1359693"/>
            <a:chOff x="791" y="655"/>
            <a:chExt cx="4332" cy="1142"/>
          </a:xfrm>
        </p:grpSpPr>
        <p:sp>
          <p:nvSpPr>
            <p:cNvPr id="642" name="Google Shape;642;p24"/>
            <p:cNvSpPr/>
            <p:nvPr/>
          </p:nvSpPr>
          <p:spPr>
            <a:xfrm>
              <a:off x="2046"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43" name="Google Shape;643;p24"/>
            <p:cNvSpPr/>
            <p:nvPr/>
          </p:nvSpPr>
          <p:spPr>
            <a:xfrm>
              <a:off x="2304" y="1560"/>
              <a:ext cx="456"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i="1">
                  <a:solidFill>
                    <a:srgbClr val="FFFFFF"/>
                  </a:solidFill>
                  <a:latin typeface="Arial"/>
                  <a:ea typeface="Arial"/>
                  <a:cs typeface="Arial"/>
                  <a:sym typeface="Arial"/>
                </a:rPr>
                <a:t>Time</a:t>
              </a:r>
              <a:endParaRPr sz="19100"/>
            </a:p>
          </p:txBody>
        </p:sp>
        <p:cxnSp>
          <p:nvCxnSpPr>
            <p:cNvPr id="644" name="Google Shape;644;p24"/>
            <p:cNvCxnSpPr/>
            <p:nvPr/>
          </p:nvCxnSpPr>
          <p:spPr>
            <a:xfrm>
              <a:off x="9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645" name="Google Shape;645;p24"/>
            <p:cNvSpPr/>
            <p:nvPr/>
          </p:nvSpPr>
          <p:spPr>
            <a:xfrm>
              <a:off x="987"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46" name="Google Shape;646;p24"/>
            <p:cNvSpPr/>
            <p:nvPr/>
          </p:nvSpPr>
          <p:spPr>
            <a:xfrm>
              <a:off x="1226"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647" name="Google Shape;647;p24"/>
            <p:cNvCxnSpPr/>
            <p:nvPr/>
          </p:nvCxnSpPr>
          <p:spPr>
            <a:xfrm>
              <a:off x="1259" y="1163"/>
              <a:ext cx="246" cy="0"/>
            </a:xfrm>
            <a:prstGeom prst="straightConnector1">
              <a:avLst/>
            </a:prstGeom>
            <a:noFill/>
            <a:ln w="25400" cap="flat" cmpd="sng">
              <a:solidFill>
                <a:schemeClr val="lt1"/>
              </a:solidFill>
              <a:prstDash val="solid"/>
              <a:round/>
              <a:headEnd type="none" w="med" len="med"/>
              <a:tailEnd type="none" w="med" len="med"/>
            </a:ln>
          </p:spPr>
        </p:cxnSp>
        <p:cxnSp>
          <p:nvCxnSpPr>
            <p:cNvPr id="648" name="Google Shape;648;p24"/>
            <p:cNvCxnSpPr/>
            <p:nvPr/>
          </p:nvCxnSpPr>
          <p:spPr>
            <a:xfrm>
              <a:off x="1244" y="1073"/>
              <a:ext cx="3" cy="262"/>
            </a:xfrm>
            <a:prstGeom prst="straightConnector1">
              <a:avLst/>
            </a:prstGeom>
            <a:noFill/>
            <a:ln w="25400" cap="flat" cmpd="sng">
              <a:solidFill>
                <a:schemeClr val="lt1"/>
              </a:solidFill>
              <a:prstDash val="solid"/>
              <a:round/>
              <a:headEnd type="none" w="med" len="med"/>
              <a:tailEnd type="none" w="med" len="med"/>
            </a:ln>
          </p:spPr>
        </p:cxnSp>
        <p:sp>
          <p:nvSpPr>
            <p:cNvPr id="649" name="Google Shape;649;p24"/>
            <p:cNvSpPr/>
            <p:nvPr/>
          </p:nvSpPr>
          <p:spPr>
            <a:xfrm>
              <a:off x="1769"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50" name="Google Shape;650;p24"/>
            <p:cNvSpPr/>
            <p:nvPr/>
          </p:nvSpPr>
          <p:spPr>
            <a:xfrm>
              <a:off x="1500"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651" name="Google Shape;651;p24"/>
            <p:cNvCxnSpPr/>
            <p:nvPr/>
          </p:nvCxnSpPr>
          <p:spPr>
            <a:xfrm flipH="1">
              <a:off x="1505" y="1073"/>
              <a:ext cx="3" cy="269"/>
            </a:xfrm>
            <a:prstGeom prst="straightConnector1">
              <a:avLst/>
            </a:prstGeom>
            <a:noFill/>
            <a:ln w="25400" cap="flat" cmpd="sng">
              <a:solidFill>
                <a:schemeClr val="lt1"/>
              </a:solidFill>
              <a:prstDash val="solid"/>
              <a:round/>
              <a:headEnd type="none" w="med" len="med"/>
              <a:tailEnd type="none" w="med" len="med"/>
            </a:ln>
          </p:spPr>
        </p:cxnSp>
        <p:cxnSp>
          <p:nvCxnSpPr>
            <p:cNvPr id="652" name="Google Shape;652;p24"/>
            <p:cNvCxnSpPr/>
            <p:nvPr/>
          </p:nvCxnSpPr>
          <p:spPr>
            <a:xfrm flipH="1">
              <a:off x="2032" y="1073"/>
              <a:ext cx="4" cy="269"/>
            </a:xfrm>
            <a:prstGeom prst="straightConnector1">
              <a:avLst/>
            </a:prstGeom>
            <a:noFill/>
            <a:ln w="25400" cap="flat" cmpd="sng">
              <a:solidFill>
                <a:schemeClr val="lt1"/>
              </a:solidFill>
              <a:prstDash val="solid"/>
              <a:round/>
              <a:headEnd type="none" w="med" len="med"/>
              <a:tailEnd type="none" w="med" len="med"/>
            </a:ln>
          </p:spPr>
        </p:cxnSp>
        <p:cxnSp>
          <p:nvCxnSpPr>
            <p:cNvPr id="653" name="Google Shape;653;p24"/>
            <p:cNvCxnSpPr/>
            <p:nvPr/>
          </p:nvCxnSpPr>
          <p:spPr>
            <a:xfrm>
              <a:off x="1529" y="1163"/>
              <a:ext cx="233" cy="0"/>
            </a:xfrm>
            <a:prstGeom prst="straightConnector1">
              <a:avLst/>
            </a:prstGeom>
            <a:noFill/>
            <a:ln w="25400" cap="flat" cmpd="sng">
              <a:solidFill>
                <a:srgbClr val="C5DBC3"/>
              </a:solidFill>
              <a:prstDash val="solid"/>
              <a:round/>
              <a:headEnd type="none" w="med" len="med"/>
              <a:tailEnd type="none" w="med" len="med"/>
            </a:ln>
          </p:spPr>
        </p:cxnSp>
        <p:cxnSp>
          <p:nvCxnSpPr>
            <p:cNvPr id="654" name="Google Shape;654;p24"/>
            <p:cNvCxnSpPr/>
            <p:nvPr/>
          </p:nvCxnSpPr>
          <p:spPr>
            <a:xfrm>
              <a:off x="1781" y="1167"/>
              <a:ext cx="247" cy="0"/>
            </a:xfrm>
            <a:prstGeom prst="straightConnector1">
              <a:avLst/>
            </a:prstGeom>
            <a:noFill/>
            <a:ln w="25400" cap="flat" cmpd="sng">
              <a:solidFill>
                <a:srgbClr val="FFC000"/>
              </a:solidFill>
              <a:prstDash val="solid"/>
              <a:round/>
              <a:headEnd type="none" w="med" len="med"/>
              <a:tailEnd type="none" w="med" len="med"/>
            </a:ln>
          </p:spPr>
        </p:cxnSp>
        <p:cxnSp>
          <p:nvCxnSpPr>
            <p:cNvPr id="655" name="Google Shape;655;p24"/>
            <p:cNvCxnSpPr/>
            <p:nvPr/>
          </p:nvCxnSpPr>
          <p:spPr>
            <a:xfrm>
              <a:off x="4110" y="1163"/>
              <a:ext cx="236" cy="0"/>
            </a:xfrm>
            <a:prstGeom prst="straightConnector1">
              <a:avLst/>
            </a:prstGeom>
            <a:noFill/>
            <a:ln w="25400" cap="flat" cmpd="sng">
              <a:solidFill>
                <a:srgbClr val="3DA8C9"/>
              </a:solidFill>
              <a:prstDash val="solid"/>
              <a:round/>
              <a:headEnd type="none" w="med" len="med"/>
              <a:tailEnd type="none" w="med" len="med"/>
            </a:ln>
          </p:spPr>
        </p:cxnSp>
        <p:sp>
          <p:nvSpPr>
            <p:cNvPr id="656" name="Google Shape;656;p24"/>
            <p:cNvSpPr/>
            <p:nvPr/>
          </p:nvSpPr>
          <p:spPr>
            <a:xfrm>
              <a:off x="2283"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657" name="Google Shape;657;p24"/>
            <p:cNvCxnSpPr/>
            <p:nvPr/>
          </p:nvCxnSpPr>
          <p:spPr>
            <a:xfrm>
              <a:off x="3349" y="1163"/>
              <a:ext cx="244" cy="0"/>
            </a:xfrm>
            <a:prstGeom prst="straightConnector1">
              <a:avLst/>
            </a:prstGeom>
            <a:noFill/>
            <a:ln w="25400" cap="flat" cmpd="sng">
              <a:solidFill>
                <a:schemeClr val="lt1"/>
              </a:solidFill>
              <a:prstDash val="solid"/>
              <a:round/>
              <a:headEnd type="none" w="med" len="med"/>
              <a:tailEnd type="none" w="med" len="med"/>
            </a:ln>
          </p:spPr>
        </p:cxnSp>
        <p:cxnSp>
          <p:nvCxnSpPr>
            <p:cNvPr id="658" name="Google Shape;658;p24"/>
            <p:cNvCxnSpPr/>
            <p:nvPr/>
          </p:nvCxnSpPr>
          <p:spPr>
            <a:xfrm flipH="1">
              <a:off x="2293" y="1088"/>
              <a:ext cx="2" cy="245"/>
            </a:xfrm>
            <a:prstGeom prst="straightConnector1">
              <a:avLst/>
            </a:prstGeom>
            <a:noFill/>
            <a:ln w="25400" cap="flat" cmpd="sng">
              <a:solidFill>
                <a:schemeClr val="lt1"/>
              </a:solidFill>
              <a:prstDash val="solid"/>
              <a:round/>
              <a:headEnd type="none" w="med" len="med"/>
              <a:tailEnd type="none" w="med" len="med"/>
            </a:ln>
          </p:spPr>
        </p:cxnSp>
        <p:sp>
          <p:nvSpPr>
            <p:cNvPr id="659" name="Google Shape;659;p24"/>
            <p:cNvSpPr/>
            <p:nvPr/>
          </p:nvSpPr>
          <p:spPr>
            <a:xfrm>
              <a:off x="2828"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60" name="Google Shape;660;p24"/>
            <p:cNvSpPr/>
            <p:nvPr/>
          </p:nvSpPr>
          <p:spPr>
            <a:xfrm>
              <a:off x="2558" y="1303"/>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661" name="Google Shape;661;p24"/>
            <p:cNvCxnSpPr/>
            <p:nvPr/>
          </p:nvCxnSpPr>
          <p:spPr>
            <a:xfrm flipH="1">
              <a:off x="2561" y="1073"/>
              <a:ext cx="4" cy="260"/>
            </a:xfrm>
            <a:prstGeom prst="straightConnector1">
              <a:avLst/>
            </a:prstGeom>
            <a:noFill/>
            <a:ln w="25400" cap="flat" cmpd="sng">
              <a:solidFill>
                <a:schemeClr val="lt1"/>
              </a:solidFill>
              <a:prstDash val="solid"/>
              <a:round/>
              <a:headEnd type="none" w="med" len="med"/>
              <a:tailEnd type="none" w="med" len="med"/>
            </a:ln>
          </p:spPr>
        </p:cxnSp>
        <p:cxnSp>
          <p:nvCxnSpPr>
            <p:cNvPr id="662" name="Google Shape;662;p24"/>
            <p:cNvCxnSpPr/>
            <p:nvPr/>
          </p:nvCxnSpPr>
          <p:spPr>
            <a:xfrm>
              <a:off x="3860" y="1163"/>
              <a:ext cx="237" cy="0"/>
            </a:xfrm>
            <a:prstGeom prst="straightConnector1">
              <a:avLst/>
            </a:prstGeom>
            <a:noFill/>
            <a:ln w="25400" cap="flat" cmpd="sng">
              <a:solidFill>
                <a:srgbClr val="FFC000"/>
              </a:solidFill>
              <a:prstDash val="solid"/>
              <a:round/>
              <a:headEnd type="none" w="med" len="med"/>
              <a:tailEnd type="none" w="med" len="med"/>
            </a:ln>
          </p:spPr>
        </p:cxnSp>
        <p:cxnSp>
          <p:nvCxnSpPr>
            <p:cNvPr id="663" name="Google Shape;663;p24"/>
            <p:cNvCxnSpPr/>
            <p:nvPr/>
          </p:nvCxnSpPr>
          <p:spPr>
            <a:xfrm>
              <a:off x="2303" y="1171"/>
              <a:ext cx="245" cy="0"/>
            </a:xfrm>
            <a:prstGeom prst="straightConnector1">
              <a:avLst/>
            </a:prstGeom>
            <a:noFill/>
            <a:ln w="25400" cap="flat" cmpd="sng">
              <a:solidFill>
                <a:schemeClr val="lt1"/>
              </a:solidFill>
              <a:prstDash val="solid"/>
              <a:round/>
              <a:headEnd type="none" w="med" len="med"/>
              <a:tailEnd type="none" w="med" len="med"/>
            </a:ln>
          </p:spPr>
        </p:cxnSp>
        <p:cxnSp>
          <p:nvCxnSpPr>
            <p:cNvPr id="664" name="Google Shape;664;p24"/>
            <p:cNvCxnSpPr/>
            <p:nvPr/>
          </p:nvCxnSpPr>
          <p:spPr>
            <a:xfrm>
              <a:off x="4350" y="1171"/>
              <a:ext cx="246" cy="0"/>
            </a:xfrm>
            <a:prstGeom prst="straightConnector1">
              <a:avLst/>
            </a:prstGeom>
            <a:noFill/>
            <a:ln w="25400" cap="flat" cmpd="sng">
              <a:solidFill>
                <a:schemeClr val="lt1"/>
              </a:solidFill>
              <a:prstDash val="solid"/>
              <a:round/>
              <a:headEnd type="none" w="med" len="med"/>
              <a:tailEnd type="none" w="med" len="med"/>
            </a:ln>
          </p:spPr>
        </p:cxnSp>
        <p:sp>
          <p:nvSpPr>
            <p:cNvPr id="665" name="Google Shape;665;p24"/>
            <p:cNvSpPr/>
            <p:nvPr/>
          </p:nvSpPr>
          <p:spPr>
            <a:xfrm>
              <a:off x="791" y="655"/>
              <a:ext cx="577"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dirty="0">
                  <a:solidFill>
                    <a:srgbClr val="FFFFFF"/>
                  </a:solidFill>
                  <a:latin typeface="Arial"/>
                  <a:ea typeface="Arial"/>
                  <a:cs typeface="Arial"/>
                  <a:sym typeface="Arial"/>
                </a:rPr>
                <a:t>6 PM</a:t>
              </a:r>
              <a:endParaRPr sz="19100" dirty="0"/>
            </a:p>
          </p:txBody>
        </p:sp>
        <p:cxnSp>
          <p:nvCxnSpPr>
            <p:cNvPr id="666" name="Google Shape;666;p24"/>
            <p:cNvCxnSpPr/>
            <p:nvPr/>
          </p:nvCxnSpPr>
          <p:spPr>
            <a:xfrm>
              <a:off x="983" y="881"/>
              <a:ext cx="0" cy="167"/>
            </a:xfrm>
            <a:prstGeom prst="straightConnector1">
              <a:avLst/>
            </a:prstGeom>
            <a:noFill/>
            <a:ln w="25400" cap="flat" cmpd="sng">
              <a:solidFill>
                <a:schemeClr val="lt1"/>
              </a:solidFill>
              <a:prstDash val="solid"/>
              <a:round/>
              <a:headEnd type="none" w="med" len="med"/>
              <a:tailEnd type="none" w="med" len="med"/>
            </a:ln>
          </p:spPr>
        </p:cxnSp>
        <p:sp>
          <p:nvSpPr>
            <p:cNvPr id="667" name="Google Shape;667;p24"/>
            <p:cNvSpPr/>
            <p:nvPr/>
          </p:nvSpPr>
          <p:spPr>
            <a:xfrm>
              <a:off x="1428" y="666"/>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7</a:t>
              </a:r>
              <a:endParaRPr sz="19100"/>
            </a:p>
          </p:txBody>
        </p:sp>
        <p:sp>
          <p:nvSpPr>
            <p:cNvPr id="668" name="Google Shape;668;p24"/>
            <p:cNvSpPr/>
            <p:nvPr/>
          </p:nvSpPr>
          <p:spPr>
            <a:xfrm>
              <a:off x="1940" y="661"/>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8</a:t>
              </a:r>
              <a:endParaRPr sz="19100"/>
            </a:p>
          </p:txBody>
        </p:sp>
        <p:sp>
          <p:nvSpPr>
            <p:cNvPr id="669" name="Google Shape;669;p24"/>
            <p:cNvSpPr/>
            <p:nvPr/>
          </p:nvSpPr>
          <p:spPr>
            <a:xfrm>
              <a:off x="2474" y="678"/>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9</a:t>
              </a:r>
              <a:endParaRPr sz="19100"/>
            </a:p>
          </p:txBody>
        </p:sp>
        <p:sp>
          <p:nvSpPr>
            <p:cNvPr id="670" name="Google Shape;670;p24"/>
            <p:cNvSpPr/>
            <p:nvPr/>
          </p:nvSpPr>
          <p:spPr>
            <a:xfrm>
              <a:off x="2957" y="668"/>
              <a:ext cx="392"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dirty="0">
                  <a:solidFill>
                    <a:srgbClr val="FFFFFF"/>
                  </a:solidFill>
                  <a:latin typeface="Arial"/>
                  <a:ea typeface="Arial"/>
                  <a:cs typeface="Arial"/>
                  <a:sym typeface="Arial"/>
                </a:rPr>
                <a:t>10</a:t>
              </a:r>
              <a:endParaRPr sz="19100" dirty="0"/>
            </a:p>
          </p:txBody>
        </p:sp>
        <p:cxnSp>
          <p:nvCxnSpPr>
            <p:cNvPr id="671" name="Google Shape;671;p24"/>
            <p:cNvCxnSpPr/>
            <p:nvPr/>
          </p:nvCxnSpPr>
          <p:spPr>
            <a:xfrm rot="10800000" flipH="1">
              <a:off x="990" y="963"/>
              <a:ext cx="4082" cy="15"/>
            </a:xfrm>
            <a:prstGeom prst="straightConnector1">
              <a:avLst/>
            </a:prstGeom>
            <a:noFill/>
            <a:ln w="25400" cap="flat" cmpd="sng">
              <a:solidFill>
                <a:schemeClr val="lt1"/>
              </a:solidFill>
              <a:prstDash val="solid"/>
              <a:round/>
              <a:headEnd type="none" w="med" len="med"/>
              <a:tailEnd type="triangle" w="med" len="med"/>
            </a:ln>
          </p:spPr>
        </p:cxnSp>
        <p:cxnSp>
          <p:nvCxnSpPr>
            <p:cNvPr id="672" name="Google Shape;672;p24"/>
            <p:cNvCxnSpPr/>
            <p:nvPr/>
          </p:nvCxnSpPr>
          <p:spPr>
            <a:xfrm>
              <a:off x="1772" y="1073"/>
              <a:ext cx="0" cy="269"/>
            </a:xfrm>
            <a:prstGeom prst="straightConnector1">
              <a:avLst/>
            </a:prstGeom>
            <a:noFill/>
            <a:ln w="25400" cap="flat" cmpd="sng">
              <a:solidFill>
                <a:schemeClr val="lt1"/>
              </a:solidFill>
              <a:prstDash val="solid"/>
              <a:round/>
              <a:headEnd type="none" w="med" len="med"/>
              <a:tailEnd type="none" w="med" len="med"/>
            </a:ln>
          </p:spPr>
        </p:cxnSp>
        <p:cxnSp>
          <p:nvCxnSpPr>
            <p:cNvPr id="673" name="Google Shape;673;p24"/>
            <p:cNvCxnSpPr/>
            <p:nvPr/>
          </p:nvCxnSpPr>
          <p:spPr>
            <a:xfrm>
              <a:off x="2830" y="1073"/>
              <a:ext cx="0" cy="245"/>
            </a:xfrm>
            <a:prstGeom prst="straightConnector1">
              <a:avLst/>
            </a:prstGeom>
            <a:noFill/>
            <a:ln w="25400" cap="flat" cmpd="sng">
              <a:solidFill>
                <a:schemeClr val="lt1"/>
              </a:solidFill>
              <a:prstDash val="solid"/>
              <a:round/>
              <a:headEnd type="none" w="med" len="med"/>
              <a:tailEnd type="none" w="med" len="med"/>
            </a:ln>
          </p:spPr>
        </p:cxnSp>
        <p:cxnSp>
          <p:nvCxnSpPr>
            <p:cNvPr id="674" name="Google Shape;674;p24"/>
            <p:cNvCxnSpPr/>
            <p:nvPr/>
          </p:nvCxnSpPr>
          <p:spPr>
            <a:xfrm>
              <a:off x="2580" y="1167"/>
              <a:ext cx="231" cy="0"/>
            </a:xfrm>
            <a:prstGeom prst="straightConnector1">
              <a:avLst/>
            </a:prstGeom>
            <a:noFill/>
            <a:ln w="25400" cap="flat" cmpd="sng">
              <a:solidFill>
                <a:srgbClr val="C5DBC3"/>
              </a:solidFill>
              <a:prstDash val="solid"/>
              <a:round/>
              <a:headEnd type="none" w="med" len="med"/>
              <a:tailEnd type="none" w="med" len="med"/>
            </a:ln>
          </p:spPr>
        </p:cxnSp>
        <p:cxnSp>
          <p:nvCxnSpPr>
            <p:cNvPr id="675" name="Google Shape;675;p24"/>
            <p:cNvCxnSpPr/>
            <p:nvPr/>
          </p:nvCxnSpPr>
          <p:spPr>
            <a:xfrm>
              <a:off x="2848" y="1167"/>
              <a:ext cx="236" cy="0"/>
            </a:xfrm>
            <a:prstGeom prst="straightConnector1">
              <a:avLst/>
            </a:prstGeom>
            <a:noFill/>
            <a:ln w="25400" cap="flat" cmpd="sng">
              <a:solidFill>
                <a:srgbClr val="FFC000"/>
              </a:solidFill>
              <a:prstDash val="solid"/>
              <a:round/>
              <a:headEnd type="none" w="med" len="med"/>
              <a:tailEnd type="none" w="med" len="med"/>
            </a:ln>
          </p:spPr>
        </p:cxnSp>
        <p:cxnSp>
          <p:nvCxnSpPr>
            <p:cNvPr id="676" name="Google Shape;676;p24"/>
            <p:cNvCxnSpPr/>
            <p:nvPr/>
          </p:nvCxnSpPr>
          <p:spPr>
            <a:xfrm>
              <a:off x="4595" y="11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677" name="Google Shape;677;p24"/>
            <p:cNvCxnSpPr/>
            <p:nvPr/>
          </p:nvCxnSpPr>
          <p:spPr>
            <a:xfrm>
              <a:off x="3628" y="1164"/>
              <a:ext cx="232" cy="0"/>
            </a:xfrm>
            <a:prstGeom prst="straightConnector1">
              <a:avLst/>
            </a:prstGeom>
            <a:noFill/>
            <a:ln w="25400" cap="flat" cmpd="sng">
              <a:solidFill>
                <a:srgbClr val="C5DBC3"/>
              </a:solidFill>
              <a:prstDash val="solid"/>
              <a:round/>
              <a:headEnd type="none" w="med" len="med"/>
              <a:tailEnd type="none" w="med" len="med"/>
            </a:ln>
          </p:spPr>
        </p:cxnSp>
        <p:cxnSp>
          <p:nvCxnSpPr>
            <p:cNvPr id="678" name="Google Shape;678;p24"/>
            <p:cNvCxnSpPr/>
            <p:nvPr/>
          </p:nvCxnSpPr>
          <p:spPr>
            <a:xfrm>
              <a:off x="2047" y="1171"/>
              <a:ext cx="235" cy="0"/>
            </a:xfrm>
            <a:prstGeom prst="straightConnector1">
              <a:avLst/>
            </a:prstGeom>
            <a:noFill/>
            <a:ln w="25400" cap="flat" cmpd="sng">
              <a:solidFill>
                <a:srgbClr val="3DA8C9"/>
              </a:solidFill>
              <a:prstDash val="solid"/>
              <a:round/>
              <a:headEnd type="none" w="med" len="med"/>
              <a:tailEnd type="none" w="med" len="med"/>
            </a:ln>
          </p:spPr>
        </p:cxnSp>
        <p:cxnSp>
          <p:nvCxnSpPr>
            <p:cNvPr id="679" name="Google Shape;679;p24"/>
            <p:cNvCxnSpPr/>
            <p:nvPr/>
          </p:nvCxnSpPr>
          <p:spPr>
            <a:xfrm>
              <a:off x="3087" y="1163"/>
              <a:ext cx="235" cy="0"/>
            </a:xfrm>
            <a:prstGeom prst="straightConnector1">
              <a:avLst/>
            </a:prstGeom>
            <a:noFill/>
            <a:ln w="25400" cap="flat" cmpd="sng">
              <a:solidFill>
                <a:srgbClr val="3DA8C9"/>
              </a:solidFill>
              <a:prstDash val="solid"/>
              <a:round/>
              <a:headEnd type="none" w="med" len="med"/>
              <a:tailEnd type="none" w="med" len="med"/>
            </a:ln>
          </p:spPr>
        </p:cxnSp>
        <p:cxnSp>
          <p:nvCxnSpPr>
            <p:cNvPr id="680" name="Google Shape;680;p24"/>
            <p:cNvCxnSpPr/>
            <p:nvPr/>
          </p:nvCxnSpPr>
          <p:spPr>
            <a:xfrm>
              <a:off x="4835" y="1176"/>
              <a:ext cx="237" cy="0"/>
            </a:xfrm>
            <a:prstGeom prst="straightConnector1">
              <a:avLst/>
            </a:prstGeom>
            <a:noFill/>
            <a:ln w="25400" cap="flat" cmpd="sng">
              <a:solidFill>
                <a:srgbClr val="FFC000"/>
              </a:solidFill>
              <a:prstDash val="solid"/>
              <a:round/>
              <a:headEnd type="none" w="med" len="med"/>
              <a:tailEnd type="none" w="med" len="med"/>
            </a:ln>
          </p:spPr>
        </p:cxnSp>
        <p:cxnSp>
          <p:nvCxnSpPr>
            <p:cNvPr id="681" name="Google Shape;681;p24"/>
            <p:cNvCxnSpPr/>
            <p:nvPr/>
          </p:nvCxnSpPr>
          <p:spPr>
            <a:xfrm>
              <a:off x="3081" y="1073"/>
              <a:ext cx="3" cy="262"/>
            </a:xfrm>
            <a:prstGeom prst="straightConnector1">
              <a:avLst/>
            </a:prstGeom>
            <a:noFill/>
            <a:ln w="25400" cap="flat" cmpd="sng">
              <a:solidFill>
                <a:schemeClr val="lt1"/>
              </a:solidFill>
              <a:prstDash val="solid"/>
              <a:round/>
              <a:headEnd type="none" w="med" len="med"/>
              <a:tailEnd type="none" w="med" len="med"/>
            </a:ln>
          </p:spPr>
        </p:cxnSp>
        <p:cxnSp>
          <p:nvCxnSpPr>
            <p:cNvPr id="682" name="Google Shape;682;p24"/>
            <p:cNvCxnSpPr/>
            <p:nvPr/>
          </p:nvCxnSpPr>
          <p:spPr>
            <a:xfrm flipH="1">
              <a:off x="3342" y="1073"/>
              <a:ext cx="3" cy="269"/>
            </a:xfrm>
            <a:prstGeom prst="straightConnector1">
              <a:avLst/>
            </a:prstGeom>
            <a:noFill/>
            <a:ln w="25400" cap="flat" cmpd="sng">
              <a:solidFill>
                <a:schemeClr val="lt1"/>
              </a:solidFill>
              <a:prstDash val="solid"/>
              <a:round/>
              <a:headEnd type="none" w="med" len="med"/>
              <a:tailEnd type="none" w="med" len="med"/>
            </a:ln>
          </p:spPr>
        </p:cxnSp>
        <p:cxnSp>
          <p:nvCxnSpPr>
            <p:cNvPr id="683" name="Google Shape;683;p24"/>
            <p:cNvCxnSpPr/>
            <p:nvPr/>
          </p:nvCxnSpPr>
          <p:spPr>
            <a:xfrm flipH="1">
              <a:off x="3869" y="1073"/>
              <a:ext cx="4" cy="269"/>
            </a:xfrm>
            <a:prstGeom prst="straightConnector1">
              <a:avLst/>
            </a:prstGeom>
            <a:noFill/>
            <a:ln w="25400" cap="flat" cmpd="sng">
              <a:solidFill>
                <a:schemeClr val="lt1"/>
              </a:solidFill>
              <a:prstDash val="solid"/>
              <a:round/>
              <a:headEnd type="none" w="med" len="med"/>
              <a:tailEnd type="none" w="med" len="med"/>
            </a:ln>
          </p:spPr>
        </p:cxnSp>
        <p:cxnSp>
          <p:nvCxnSpPr>
            <p:cNvPr id="684" name="Google Shape;684;p24"/>
            <p:cNvCxnSpPr/>
            <p:nvPr/>
          </p:nvCxnSpPr>
          <p:spPr>
            <a:xfrm flipH="1">
              <a:off x="4100" y="1088"/>
              <a:ext cx="2" cy="245"/>
            </a:xfrm>
            <a:prstGeom prst="straightConnector1">
              <a:avLst/>
            </a:prstGeom>
            <a:noFill/>
            <a:ln w="25400" cap="flat" cmpd="sng">
              <a:solidFill>
                <a:schemeClr val="lt1"/>
              </a:solidFill>
              <a:prstDash val="solid"/>
              <a:round/>
              <a:headEnd type="none" w="med" len="med"/>
              <a:tailEnd type="none" w="med" len="med"/>
            </a:ln>
          </p:spPr>
        </p:cxnSp>
        <p:cxnSp>
          <p:nvCxnSpPr>
            <p:cNvPr id="685" name="Google Shape;685;p24"/>
            <p:cNvCxnSpPr/>
            <p:nvPr/>
          </p:nvCxnSpPr>
          <p:spPr>
            <a:xfrm flipH="1">
              <a:off x="4330" y="1073"/>
              <a:ext cx="4" cy="260"/>
            </a:xfrm>
            <a:prstGeom prst="straightConnector1">
              <a:avLst/>
            </a:prstGeom>
            <a:noFill/>
            <a:ln w="25400" cap="flat" cmpd="sng">
              <a:solidFill>
                <a:schemeClr val="lt1"/>
              </a:solidFill>
              <a:prstDash val="solid"/>
              <a:round/>
              <a:headEnd type="none" w="med" len="med"/>
              <a:tailEnd type="none" w="med" len="med"/>
            </a:ln>
          </p:spPr>
        </p:cxnSp>
        <p:cxnSp>
          <p:nvCxnSpPr>
            <p:cNvPr id="686" name="Google Shape;686;p24"/>
            <p:cNvCxnSpPr/>
            <p:nvPr/>
          </p:nvCxnSpPr>
          <p:spPr>
            <a:xfrm>
              <a:off x="3609" y="1073"/>
              <a:ext cx="0" cy="269"/>
            </a:xfrm>
            <a:prstGeom prst="straightConnector1">
              <a:avLst/>
            </a:prstGeom>
            <a:noFill/>
            <a:ln w="25400" cap="flat" cmpd="sng">
              <a:solidFill>
                <a:schemeClr val="lt1"/>
              </a:solidFill>
              <a:prstDash val="solid"/>
              <a:round/>
              <a:headEnd type="none" w="med" len="med"/>
              <a:tailEnd type="none" w="med" len="med"/>
            </a:ln>
          </p:spPr>
        </p:cxnSp>
        <p:cxnSp>
          <p:nvCxnSpPr>
            <p:cNvPr id="687" name="Google Shape;687;p24"/>
            <p:cNvCxnSpPr/>
            <p:nvPr/>
          </p:nvCxnSpPr>
          <p:spPr>
            <a:xfrm>
              <a:off x="4596" y="1072"/>
              <a:ext cx="0" cy="245"/>
            </a:xfrm>
            <a:prstGeom prst="straightConnector1">
              <a:avLst/>
            </a:prstGeom>
            <a:noFill/>
            <a:ln w="25400" cap="flat" cmpd="sng">
              <a:solidFill>
                <a:schemeClr val="lt1"/>
              </a:solidFill>
              <a:prstDash val="solid"/>
              <a:round/>
              <a:headEnd type="none" w="med" len="med"/>
              <a:tailEnd type="none" w="med" len="med"/>
            </a:ln>
          </p:spPr>
        </p:cxnSp>
        <p:cxnSp>
          <p:nvCxnSpPr>
            <p:cNvPr id="688" name="Google Shape;688;p24"/>
            <p:cNvCxnSpPr/>
            <p:nvPr/>
          </p:nvCxnSpPr>
          <p:spPr>
            <a:xfrm>
              <a:off x="4826" y="1080"/>
              <a:ext cx="0" cy="245"/>
            </a:xfrm>
            <a:prstGeom prst="straightConnector1">
              <a:avLst/>
            </a:prstGeom>
            <a:noFill/>
            <a:ln w="25400" cap="flat" cmpd="sng">
              <a:solidFill>
                <a:schemeClr val="lt1"/>
              </a:solidFill>
              <a:prstDash val="solid"/>
              <a:round/>
              <a:headEnd type="none" w="med" len="med"/>
              <a:tailEnd type="none" w="med" len="med"/>
            </a:ln>
          </p:spPr>
        </p:cxnSp>
        <p:cxnSp>
          <p:nvCxnSpPr>
            <p:cNvPr id="689" name="Google Shape;689;p24"/>
            <p:cNvCxnSpPr/>
            <p:nvPr/>
          </p:nvCxnSpPr>
          <p:spPr>
            <a:xfrm>
              <a:off x="5052" y="1072"/>
              <a:ext cx="0" cy="245"/>
            </a:xfrm>
            <a:prstGeom prst="straightConnector1">
              <a:avLst/>
            </a:prstGeom>
            <a:noFill/>
            <a:ln w="25400" cap="flat" cmpd="sng">
              <a:solidFill>
                <a:schemeClr val="lt1"/>
              </a:solidFill>
              <a:prstDash val="solid"/>
              <a:round/>
              <a:headEnd type="none" w="med" len="med"/>
              <a:tailEnd type="none" w="med" len="med"/>
            </a:ln>
          </p:spPr>
        </p:cxnSp>
        <p:sp>
          <p:nvSpPr>
            <p:cNvPr id="690" name="Google Shape;690;p24"/>
            <p:cNvSpPr/>
            <p:nvPr/>
          </p:nvSpPr>
          <p:spPr>
            <a:xfrm>
              <a:off x="4087"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1" name="Google Shape;691;p24"/>
            <p:cNvSpPr/>
            <p:nvPr/>
          </p:nvSpPr>
          <p:spPr>
            <a:xfrm>
              <a:off x="3078"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2" name="Google Shape;692;p24"/>
            <p:cNvSpPr/>
            <p:nvPr/>
          </p:nvSpPr>
          <p:spPr>
            <a:xfrm>
              <a:off x="3317"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3" name="Google Shape;693;p24"/>
            <p:cNvSpPr/>
            <p:nvPr/>
          </p:nvSpPr>
          <p:spPr>
            <a:xfrm>
              <a:off x="3860"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4" name="Google Shape;694;p24"/>
            <p:cNvSpPr/>
            <p:nvPr/>
          </p:nvSpPr>
          <p:spPr>
            <a:xfrm>
              <a:off x="3591"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5" name="Google Shape;695;p24"/>
            <p:cNvSpPr/>
            <p:nvPr/>
          </p:nvSpPr>
          <p:spPr>
            <a:xfrm>
              <a:off x="4316" y="1309"/>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6" name="Google Shape;696;p24"/>
            <p:cNvSpPr/>
            <p:nvPr/>
          </p:nvSpPr>
          <p:spPr>
            <a:xfrm>
              <a:off x="4809"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dirty="0">
                  <a:solidFill>
                    <a:srgbClr val="FFFFFF"/>
                  </a:solidFill>
                  <a:latin typeface="Arial"/>
                  <a:ea typeface="Arial"/>
                  <a:cs typeface="Arial"/>
                  <a:sym typeface="Arial"/>
                </a:rPr>
                <a:t>30</a:t>
              </a:r>
              <a:endParaRPr sz="19100" dirty="0"/>
            </a:p>
          </p:txBody>
        </p:sp>
        <p:sp>
          <p:nvSpPr>
            <p:cNvPr id="697" name="Google Shape;697;p24"/>
            <p:cNvSpPr/>
            <p:nvPr/>
          </p:nvSpPr>
          <p:spPr>
            <a:xfrm>
              <a:off x="4580" y="1301"/>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698" name="Google Shape;698;p24"/>
            <p:cNvSpPr/>
            <p:nvPr/>
          </p:nvSpPr>
          <p:spPr>
            <a:xfrm>
              <a:off x="3475" y="682"/>
              <a:ext cx="324"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dirty="0">
                  <a:solidFill>
                    <a:srgbClr val="FFFFFF"/>
                  </a:solidFill>
                  <a:latin typeface="Arial"/>
                  <a:ea typeface="Arial"/>
                  <a:cs typeface="Arial"/>
                  <a:sym typeface="Arial"/>
                </a:rPr>
                <a:t>11</a:t>
              </a:r>
              <a:endParaRPr sz="19100" dirty="0"/>
            </a:p>
          </p:txBody>
        </p:sp>
        <p:sp>
          <p:nvSpPr>
            <p:cNvPr id="699" name="Google Shape;699;p24"/>
            <p:cNvSpPr/>
            <p:nvPr/>
          </p:nvSpPr>
          <p:spPr>
            <a:xfrm>
              <a:off x="3991" y="683"/>
              <a:ext cx="386"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dirty="0">
                  <a:solidFill>
                    <a:srgbClr val="FFFFFF"/>
                  </a:solidFill>
                  <a:latin typeface="Arial"/>
                  <a:ea typeface="Arial"/>
                  <a:cs typeface="Arial"/>
                  <a:sym typeface="Arial"/>
                </a:rPr>
                <a:t>12</a:t>
              </a:r>
              <a:endParaRPr sz="19100" dirty="0"/>
            </a:p>
          </p:txBody>
        </p:sp>
        <p:sp>
          <p:nvSpPr>
            <p:cNvPr id="700" name="Google Shape;700;p24"/>
            <p:cNvSpPr/>
            <p:nvPr/>
          </p:nvSpPr>
          <p:spPr>
            <a:xfrm>
              <a:off x="4488" y="658"/>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1</a:t>
              </a:r>
              <a:endParaRPr sz="19100"/>
            </a:p>
          </p:txBody>
        </p:sp>
        <p:sp>
          <p:nvSpPr>
            <p:cNvPr id="701" name="Google Shape;701;p24"/>
            <p:cNvSpPr/>
            <p:nvPr/>
          </p:nvSpPr>
          <p:spPr>
            <a:xfrm>
              <a:off x="4920" y="655"/>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2</a:t>
              </a:r>
              <a:endParaRPr sz="191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500"/>
                                        <p:tgtEl>
                                          <p:spTgt spid="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1"/>
                                        </p:tgtEl>
                                        <p:attrNameLst>
                                          <p:attrName>style.visibility</p:attrName>
                                        </p:attrNameLst>
                                      </p:cBhvr>
                                      <p:to>
                                        <p:strVal val="visible"/>
                                      </p:to>
                                    </p:set>
                                    <p:animEffect transition="in" filter="fade">
                                      <p:cBhvr>
                                        <p:cTn id="12" dur="500"/>
                                        <p:tgtEl>
                                          <p:spTgt spid="64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5"/>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Pipelined Laundry</a:t>
            </a:r>
            <a:endParaRPr/>
          </a:p>
        </p:txBody>
      </p:sp>
      <p:grpSp>
        <p:nvGrpSpPr>
          <p:cNvPr id="707" name="Google Shape;707;p25"/>
          <p:cNvGrpSpPr/>
          <p:nvPr/>
        </p:nvGrpSpPr>
        <p:grpSpPr>
          <a:xfrm>
            <a:off x="2305633" y="1540670"/>
            <a:ext cx="300038" cy="2530079"/>
            <a:chOff x="377" y="1170"/>
            <a:chExt cx="252" cy="2125"/>
          </a:xfrm>
        </p:grpSpPr>
        <p:sp>
          <p:nvSpPr>
            <p:cNvPr id="708" name="Google Shape;708;p25"/>
            <p:cNvSpPr/>
            <p:nvPr/>
          </p:nvSpPr>
          <p:spPr>
            <a:xfrm>
              <a:off x="377" y="1170"/>
              <a:ext cx="231" cy="2125"/>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i="1">
                  <a:solidFill>
                    <a:srgbClr val="FFFFFF"/>
                  </a:solidFill>
                  <a:latin typeface="Arial"/>
                  <a:ea typeface="Arial"/>
                  <a:cs typeface="Arial"/>
                  <a:sym typeface="Arial"/>
                </a:rPr>
                <a:t>T</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a</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s</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k</a:t>
              </a:r>
              <a:endParaRPr/>
            </a:p>
            <a:p>
              <a:pPr marL="0" marR="0" lvl="0" indent="0" algn="ctr" rtl="0">
                <a:spcBef>
                  <a:spcPts val="0"/>
                </a:spcBef>
                <a:spcAft>
                  <a:spcPts val="0"/>
                </a:spcAft>
                <a:buNone/>
              </a:pPr>
              <a:endParaRPr sz="1600" b="1" i="1">
                <a:solidFill>
                  <a:srgbClr val="FFFFFF"/>
                </a:solidFill>
                <a:latin typeface="Arial"/>
                <a:ea typeface="Arial"/>
                <a:cs typeface="Arial"/>
                <a:sym typeface="Arial"/>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O</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d</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e</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p:txBody>
        </p:sp>
        <p:cxnSp>
          <p:nvCxnSpPr>
            <p:cNvPr id="709" name="Google Shape;709;p25"/>
            <p:cNvCxnSpPr/>
            <p:nvPr/>
          </p:nvCxnSpPr>
          <p:spPr>
            <a:xfrm>
              <a:off x="622" y="1243"/>
              <a:ext cx="7" cy="2014"/>
            </a:xfrm>
            <a:prstGeom prst="straightConnector1">
              <a:avLst/>
            </a:prstGeom>
            <a:noFill/>
            <a:ln w="25400" cap="flat" cmpd="sng">
              <a:solidFill>
                <a:schemeClr val="lt1"/>
              </a:solidFill>
              <a:prstDash val="solid"/>
              <a:round/>
              <a:headEnd type="none" w="med" len="med"/>
              <a:tailEnd type="triangle" w="med" len="med"/>
            </a:ln>
          </p:spPr>
        </p:cxnSp>
      </p:grpSp>
      <p:grpSp>
        <p:nvGrpSpPr>
          <p:cNvPr id="710" name="Google Shape;710;p25"/>
          <p:cNvGrpSpPr/>
          <p:nvPr/>
        </p:nvGrpSpPr>
        <p:grpSpPr>
          <a:xfrm>
            <a:off x="2893748" y="698171"/>
            <a:ext cx="2924176" cy="1359693"/>
            <a:chOff x="791" y="655"/>
            <a:chExt cx="2456" cy="1142"/>
          </a:xfrm>
        </p:grpSpPr>
        <p:sp>
          <p:nvSpPr>
            <p:cNvPr id="711" name="Google Shape;711;p25"/>
            <p:cNvSpPr/>
            <p:nvPr/>
          </p:nvSpPr>
          <p:spPr>
            <a:xfrm>
              <a:off x="204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712" name="Google Shape;712;p25"/>
            <p:cNvSpPr/>
            <p:nvPr/>
          </p:nvSpPr>
          <p:spPr>
            <a:xfrm>
              <a:off x="2304" y="1560"/>
              <a:ext cx="456"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i="1">
                  <a:solidFill>
                    <a:srgbClr val="FFFFFF"/>
                  </a:solidFill>
                  <a:latin typeface="Arial"/>
                  <a:ea typeface="Arial"/>
                  <a:cs typeface="Arial"/>
                  <a:sym typeface="Arial"/>
                </a:rPr>
                <a:t>Time</a:t>
              </a:r>
              <a:endParaRPr sz="19100"/>
            </a:p>
          </p:txBody>
        </p:sp>
        <p:cxnSp>
          <p:nvCxnSpPr>
            <p:cNvPr id="713" name="Google Shape;713;p25"/>
            <p:cNvCxnSpPr/>
            <p:nvPr/>
          </p:nvCxnSpPr>
          <p:spPr>
            <a:xfrm>
              <a:off x="9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714" name="Google Shape;714;p25"/>
            <p:cNvSpPr/>
            <p:nvPr/>
          </p:nvSpPr>
          <p:spPr>
            <a:xfrm>
              <a:off x="987"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715" name="Google Shape;715;p25"/>
            <p:cNvSpPr/>
            <p:nvPr/>
          </p:nvSpPr>
          <p:spPr>
            <a:xfrm>
              <a:off x="122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716" name="Google Shape;716;p25"/>
            <p:cNvCxnSpPr/>
            <p:nvPr/>
          </p:nvCxnSpPr>
          <p:spPr>
            <a:xfrm>
              <a:off x="1255" y="1215"/>
              <a:ext cx="246" cy="0"/>
            </a:xfrm>
            <a:prstGeom prst="straightConnector1">
              <a:avLst/>
            </a:prstGeom>
            <a:noFill/>
            <a:ln w="25400" cap="flat" cmpd="sng">
              <a:solidFill>
                <a:schemeClr val="lt1"/>
              </a:solidFill>
              <a:prstDash val="solid"/>
              <a:round/>
              <a:headEnd type="none" w="med" len="med"/>
              <a:tailEnd type="none" w="med" len="med"/>
            </a:ln>
          </p:spPr>
        </p:cxnSp>
        <p:cxnSp>
          <p:nvCxnSpPr>
            <p:cNvPr id="717" name="Google Shape;717;p25"/>
            <p:cNvCxnSpPr/>
            <p:nvPr/>
          </p:nvCxnSpPr>
          <p:spPr>
            <a:xfrm>
              <a:off x="1244" y="1073"/>
              <a:ext cx="3" cy="262"/>
            </a:xfrm>
            <a:prstGeom prst="straightConnector1">
              <a:avLst/>
            </a:prstGeom>
            <a:noFill/>
            <a:ln w="25400" cap="flat" cmpd="sng">
              <a:solidFill>
                <a:schemeClr val="lt1"/>
              </a:solidFill>
              <a:prstDash val="solid"/>
              <a:round/>
              <a:headEnd type="none" w="med" len="med"/>
              <a:tailEnd type="none" w="med" len="med"/>
            </a:ln>
          </p:spPr>
        </p:cxnSp>
        <p:sp>
          <p:nvSpPr>
            <p:cNvPr id="718" name="Google Shape;718;p25"/>
            <p:cNvSpPr/>
            <p:nvPr/>
          </p:nvSpPr>
          <p:spPr>
            <a:xfrm>
              <a:off x="1769"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719" name="Google Shape;719;p25"/>
            <p:cNvSpPr/>
            <p:nvPr/>
          </p:nvSpPr>
          <p:spPr>
            <a:xfrm>
              <a:off x="1500"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720" name="Google Shape;720;p25"/>
            <p:cNvCxnSpPr/>
            <p:nvPr/>
          </p:nvCxnSpPr>
          <p:spPr>
            <a:xfrm flipH="1">
              <a:off x="1505" y="1073"/>
              <a:ext cx="3" cy="269"/>
            </a:xfrm>
            <a:prstGeom prst="straightConnector1">
              <a:avLst/>
            </a:prstGeom>
            <a:noFill/>
            <a:ln w="25400" cap="flat" cmpd="sng">
              <a:solidFill>
                <a:schemeClr val="lt1"/>
              </a:solidFill>
              <a:prstDash val="solid"/>
              <a:round/>
              <a:headEnd type="none" w="med" len="med"/>
              <a:tailEnd type="none" w="med" len="med"/>
            </a:ln>
          </p:spPr>
        </p:cxnSp>
        <p:cxnSp>
          <p:nvCxnSpPr>
            <p:cNvPr id="721" name="Google Shape;721;p25"/>
            <p:cNvCxnSpPr/>
            <p:nvPr/>
          </p:nvCxnSpPr>
          <p:spPr>
            <a:xfrm flipH="1">
              <a:off x="2032" y="1073"/>
              <a:ext cx="4" cy="269"/>
            </a:xfrm>
            <a:prstGeom prst="straightConnector1">
              <a:avLst/>
            </a:prstGeom>
            <a:noFill/>
            <a:ln w="25400" cap="flat" cmpd="sng">
              <a:solidFill>
                <a:schemeClr val="lt1"/>
              </a:solidFill>
              <a:prstDash val="solid"/>
              <a:round/>
              <a:headEnd type="none" w="med" len="med"/>
              <a:tailEnd type="none" w="med" len="med"/>
            </a:ln>
          </p:spPr>
        </p:cxnSp>
        <p:cxnSp>
          <p:nvCxnSpPr>
            <p:cNvPr id="722" name="Google Shape;722;p25"/>
            <p:cNvCxnSpPr/>
            <p:nvPr/>
          </p:nvCxnSpPr>
          <p:spPr>
            <a:xfrm>
              <a:off x="1522" y="1274"/>
              <a:ext cx="233" cy="0"/>
            </a:xfrm>
            <a:prstGeom prst="straightConnector1">
              <a:avLst/>
            </a:prstGeom>
            <a:noFill/>
            <a:ln w="25400" cap="flat" cmpd="sng">
              <a:solidFill>
                <a:srgbClr val="C5DBC3"/>
              </a:solidFill>
              <a:prstDash val="solid"/>
              <a:round/>
              <a:headEnd type="none" w="med" len="med"/>
              <a:tailEnd type="none" w="med" len="med"/>
            </a:ln>
          </p:spPr>
        </p:cxnSp>
        <p:cxnSp>
          <p:nvCxnSpPr>
            <p:cNvPr id="723" name="Google Shape;723;p25"/>
            <p:cNvCxnSpPr/>
            <p:nvPr/>
          </p:nvCxnSpPr>
          <p:spPr>
            <a:xfrm>
              <a:off x="1772" y="1319"/>
              <a:ext cx="247" cy="0"/>
            </a:xfrm>
            <a:prstGeom prst="straightConnector1">
              <a:avLst/>
            </a:prstGeom>
            <a:noFill/>
            <a:ln w="25400" cap="flat" cmpd="sng">
              <a:solidFill>
                <a:srgbClr val="FFC000"/>
              </a:solidFill>
              <a:prstDash val="solid"/>
              <a:round/>
              <a:headEnd type="none" w="med" len="med"/>
              <a:tailEnd type="none" w="med" len="med"/>
            </a:ln>
          </p:spPr>
        </p:cxnSp>
        <p:cxnSp>
          <p:nvCxnSpPr>
            <p:cNvPr id="724" name="Google Shape;724;p25"/>
            <p:cNvCxnSpPr/>
            <p:nvPr/>
          </p:nvCxnSpPr>
          <p:spPr>
            <a:xfrm>
              <a:off x="17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725" name="Google Shape;725;p25"/>
            <p:cNvSpPr/>
            <p:nvPr/>
          </p:nvSpPr>
          <p:spPr>
            <a:xfrm>
              <a:off x="2283"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726" name="Google Shape;726;p25"/>
            <p:cNvCxnSpPr/>
            <p:nvPr/>
          </p:nvCxnSpPr>
          <p:spPr>
            <a:xfrm>
              <a:off x="1522" y="1217"/>
              <a:ext cx="244" cy="0"/>
            </a:xfrm>
            <a:prstGeom prst="straightConnector1">
              <a:avLst/>
            </a:prstGeom>
            <a:noFill/>
            <a:ln w="25400" cap="flat" cmpd="sng">
              <a:solidFill>
                <a:schemeClr val="lt1"/>
              </a:solidFill>
              <a:prstDash val="solid"/>
              <a:round/>
              <a:headEnd type="none" w="med" len="med"/>
              <a:tailEnd type="none" w="med" len="med"/>
            </a:ln>
          </p:spPr>
        </p:cxnSp>
        <p:cxnSp>
          <p:nvCxnSpPr>
            <p:cNvPr id="727" name="Google Shape;727;p25"/>
            <p:cNvCxnSpPr/>
            <p:nvPr/>
          </p:nvCxnSpPr>
          <p:spPr>
            <a:xfrm flipH="1">
              <a:off x="2293" y="1088"/>
              <a:ext cx="2" cy="245"/>
            </a:xfrm>
            <a:prstGeom prst="straightConnector1">
              <a:avLst/>
            </a:prstGeom>
            <a:noFill/>
            <a:ln w="25400" cap="flat" cmpd="sng">
              <a:solidFill>
                <a:schemeClr val="lt1"/>
              </a:solidFill>
              <a:prstDash val="solid"/>
              <a:round/>
              <a:headEnd type="none" w="med" len="med"/>
              <a:tailEnd type="none" w="med" len="med"/>
            </a:ln>
          </p:spPr>
        </p:cxnSp>
        <p:sp>
          <p:nvSpPr>
            <p:cNvPr id="728" name="Google Shape;728;p25"/>
            <p:cNvSpPr/>
            <p:nvPr/>
          </p:nvSpPr>
          <p:spPr>
            <a:xfrm>
              <a:off x="282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729" name="Google Shape;729;p25"/>
            <p:cNvSpPr/>
            <p:nvPr/>
          </p:nvSpPr>
          <p:spPr>
            <a:xfrm>
              <a:off x="255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730" name="Google Shape;730;p25"/>
            <p:cNvCxnSpPr/>
            <p:nvPr/>
          </p:nvCxnSpPr>
          <p:spPr>
            <a:xfrm flipH="1">
              <a:off x="2561" y="1073"/>
              <a:ext cx="4" cy="260"/>
            </a:xfrm>
            <a:prstGeom prst="straightConnector1">
              <a:avLst/>
            </a:prstGeom>
            <a:noFill/>
            <a:ln w="25400" cap="flat" cmpd="sng">
              <a:solidFill>
                <a:schemeClr val="lt1"/>
              </a:solidFill>
              <a:prstDash val="solid"/>
              <a:round/>
              <a:headEnd type="none" w="med" len="med"/>
              <a:tailEnd type="none" w="med" len="med"/>
            </a:ln>
          </p:spPr>
        </p:cxnSp>
        <p:cxnSp>
          <p:nvCxnSpPr>
            <p:cNvPr id="731" name="Google Shape;731;p25"/>
            <p:cNvCxnSpPr/>
            <p:nvPr/>
          </p:nvCxnSpPr>
          <p:spPr>
            <a:xfrm>
              <a:off x="2304" y="1317"/>
              <a:ext cx="237" cy="0"/>
            </a:xfrm>
            <a:prstGeom prst="straightConnector1">
              <a:avLst/>
            </a:prstGeom>
            <a:noFill/>
            <a:ln w="25400" cap="flat" cmpd="sng">
              <a:solidFill>
                <a:srgbClr val="FFC000"/>
              </a:solidFill>
              <a:prstDash val="solid"/>
              <a:round/>
              <a:headEnd type="none" w="med" len="med"/>
              <a:tailEnd type="none" w="med" len="med"/>
            </a:ln>
          </p:spPr>
        </p:cxnSp>
        <p:cxnSp>
          <p:nvCxnSpPr>
            <p:cNvPr id="732" name="Google Shape;732;p25"/>
            <p:cNvCxnSpPr/>
            <p:nvPr/>
          </p:nvCxnSpPr>
          <p:spPr>
            <a:xfrm>
              <a:off x="1784" y="1215"/>
              <a:ext cx="245" cy="0"/>
            </a:xfrm>
            <a:prstGeom prst="straightConnector1">
              <a:avLst/>
            </a:prstGeom>
            <a:noFill/>
            <a:ln w="25400" cap="flat" cmpd="sng">
              <a:solidFill>
                <a:schemeClr val="lt1"/>
              </a:solidFill>
              <a:prstDash val="solid"/>
              <a:round/>
              <a:headEnd type="none" w="med" len="med"/>
              <a:tailEnd type="none" w="med" len="med"/>
            </a:ln>
          </p:spPr>
        </p:cxnSp>
        <p:cxnSp>
          <p:nvCxnSpPr>
            <p:cNvPr id="733" name="Google Shape;733;p25"/>
            <p:cNvCxnSpPr/>
            <p:nvPr/>
          </p:nvCxnSpPr>
          <p:spPr>
            <a:xfrm>
              <a:off x="2046" y="1217"/>
              <a:ext cx="246" cy="0"/>
            </a:xfrm>
            <a:prstGeom prst="straightConnector1">
              <a:avLst/>
            </a:prstGeom>
            <a:noFill/>
            <a:ln w="25400" cap="flat" cmpd="sng">
              <a:solidFill>
                <a:schemeClr val="lt1"/>
              </a:solidFill>
              <a:prstDash val="solid"/>
              <a:round/>
              <a:headEnd type="none" w="med" len="med"/>
              <a:tailEnd type="none" w="med" len="med"/>
            </a:ln>
          </p:spPr>
        </p:cxnSp>
        <p:sp>
          <p:nvSpPr>
            <p:cNvPr id="734" name="Google Shape;734;p25"/>
            <p:cNvSpPr/>
            <p:nvPr/>
          </p:nvSpPr>
          <p:spPr>
            <a:xfrm>
              <a:off x="791" y="655"/>
              <a:ext cx="484"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6 PM</a:t>
              </a:r>
              <a:endParaRPr sz="19100"/>
            </a:p>
          </p:txBody>
        </p:sp>
        <p:cxnSp>
          <p:nvCxnSpPr>
            <p:cNvPr id="735" name="Google Shape;735;p25"/>
            <p:cNvCxnSpPr/>
            <p:nvPr/>
          </p:nvCxnSpPr>
          <p:spPr>
            <a:xfrm>
              <a:off x="983" y="881"/>
              <a:ext cx="0" cy="167"/>
            </a:xfrm>
            <a:prstGeom prst="straightConnector1">
              <a:avLst/>
            </a:prstGeom>
            <a:noFill/>
            <a:ln w="25400" cap="flat" cmpd="sng">
              <a:solidFill>
                <a:schemeClr val="lt1"/>
              </a:solidFill>
              <a:prstDash val="solid"/>
              <a:round/>
              <a:headEnd type="none" w="med" len="med"/>
              <a:tailEnd type="none" w="med" len="med"/>
            </a:ln>
          </p:spPr>
        </p:cxnSp>
        <p:sp>
          <p:nvSpPr>
            <p:cNvPr id="736" name="Google Shape;736;p25"/>
            <p:cNvSpPr/>
            <p:nvPr/>
          </p:nvSpPr>
          <p:spPr>
            <a:xfrm>
              <a:off x="1428" y="666"/>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7</a:t>
              </a:r>
              <a:endParaRPr sz="19100"/>
            </a:p>
          </p:txBody>
        </p:sp>
        <p:sp>
          <p:nvSpPr>
            <p:cNvPr id="737" name="Google Shape;737;p25"/>
            <p:cNvSpPr/>
            <p:nvPr/>
          </p:nvSpPr>
          <p:spPr>
            <a:xfrm>
              <a:off x="1940" y="661"/>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8</a:t>
              </a:r>
              <a:endParaRPr sz="19100"/>
            </a:p>
          </p:txBody>
        </p:sp>
        <p:sp>
          <p:nvSpPr>
            <p:cNvPr id="738" name="Google Shape;738;p25"/>
            <p:cNvSpPr/>
            <p:nvPr/>
          </p:nvSpPr>
          <p:spPr>
            <a:xfrm>
              <a:off x="2474" y="678"/>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9</a:t>
              </a:r>
              <a:endParaRPr sz="19100"/>
            </a:p>
          </p:txBody>
        </p:sp>
        <p:sp>
          <p:nvSpPr>
            <p:cNvPr id="739" name="Google Shape;739;p25"/>
            <p:cNvSpPr/>
            <p:nvPr/>
          </p:nvSpPr>
          <p:spPr>
            <a:xfrm>
              <a:off x="2957" y="668"/>
              <a:ext cx="290"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10</a:t>
              </a:r>
              <a:endParaRPr sz="19100"/>
            </a:p>
          </p:txBody>
        </p:sp>
        <p:cxnSp>
          <p:nvCxnSpPr>
            <p:cNvPr id="740" name="Google Shape;740;p25"/>
            <p:cNvCxnSpPr/>
            <p:nvPr/>
          </p:nvCxnSpPr>
          <p:spPr>
            <a:xfrm>
              <a:off x="990" y="978"/>
              <a:ext cx="2112" cy="17"/>
            </a:xfrm>
            <a:prstGeom prst="straightConnector1">
              <a:avLst/>
            </a:prstGeom>
            <a:noFill/>
            <a:ln w="25400" cap="flat" cmpd="sng">
              <a:solidFill>
                <a:schemeClr val="lt1"/>
              </a:solidFill>
              <a:prstDash val="solid"/>
              <a:round/>
              <a:headEnd type="none" w="med" len="med"/>
              <a:tailEnd type="triangle" w="med" len="med"/>
            </a:ln>
          </p:spPr>
        </p:cxnSp>
        <p:cxnSp>
          <p:nvCxnSpPr>
            <p:cNvPr id="741" name="Google Shape;741;p25"/>
            <p:cNvCxnSpPr/>
            <p:nvPr/>
          </p:nvCxnSpPr>
          <p:spPr>
            <a:xfrm>
              <a:off x="1772" y="1073"/>
              <a:ext cx="0" cy="269"/>
            </a:xfrm>
            <a:prstGeom prst="straightConnector1">
              <a:avLst/>
            </a:prstGeom>
            <a:noFill/>
            <a:ln w="25400" cap="flat" cmpd="sng">
              <a:solidFill>
                <a:schemeClr val="lt1"/>
              </a:solidFill>
              <a:prstDash val="solid"/>
              <a:round/>
              <a:headEnd type="none" w="med" len="med"/>
              <a:tailEnd type="none" w="med" len="med"/>
            </a:ln>
          </p:spPr>
        </p:cxnSp>
        <p:cxnSp>
          <p:nvCxnSpPr>
            <p:cNvPr id="742" name="Google Shape;742;p25"/>
            <p:cNvCxnSpPr/>
            <p:nvPr/>
          </p:nvCxnSpPr>
          <p:spPr>
            <a:xfrm>
              <a:off x="2830" y="1073"/>
              <a:ext cx="0" cy="245"/>
            </a:xfrm>
            <a:prstGeom prst="straightConnector1">
              <a:avLst/>
            </a:prstGeom>
            <a:noFill/>
            <a:ln w="25400" cap="flat" cmpd="sng">
              <a:solidFill>
                <a:schemeClr val="lt1"/>
              </a:solidFill>
              <a:prstDash val="solid"/>
              <a:round/>
              <a:headEnd type="none" w="med" len="med"/>
              <a:tailEnd type="none" w="med" len="med"/>
            </a:ln>
          </p:spPr>
        </p:cxnSp>
        <p:cxnSp>
          <p:nvCxnSpPr>
            <p:cNvPr id="743" name="Google Shape;743;p25"/>
            <p:cNvCxnSpPr/>
            <p:nvPr/>
          </p:nvCxnSpPr>
          <p:spPr>
            <a:xfrm>
              <a:off x="1784"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744" name="Google Shape;744;p25"/>
            <p:cNvCxnSpPr/>
            <p:nvPr/>
          </p:nvCxnSpPr>
          <p:spPr>
            <a:xfrm>
              <a:off x="2050" y="1318"/>
              <a:ext cx="236" cy="0"/>
            </a:xfrm>
            <a:prstGeom prst="straightConnector1">
              <a:avLst/>
            </a:prstGeom>
            <a:noFill/>
            <a:ln w="25400" cap="flat" cmpd="sng">
              <a:solidFill>
                <a:srgbClr val="FFC000"/>
              </a:solidFill>
              <a:prstDash val="solid"/>
              <a:round/>
              <a:headEnd type="none" w="med" len="med"/>
              <a:tailEnd type="none" w="med" len="med"/>
            </a:ln>
          </p:spPr>
        </p:cxnSp>
        <p:cxnSp>
          <p:nvCxnSpPr>
            <p:cNvPr id="745" name="Google Shape;745;p25"/>
            <p:cNvCxnSpPr/>
            <p:nvPr/>
          </p:nvCxnSpPr>
          <p:spPr>
            <a:xfrm>
              <a:off x="2050"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746" name="Google Shape;746;p25"/>
            <p:cNvCxnSpPr/>
            <p:nvPr/>
          </p:nvCxnSpPr>
          <p:spPr>
            <a:xfrm>
              <a:off x="2309" y="1271"/>
              <a:ext cx="232" cy="0"/>
            </a:xfrm>
            <a:prstGeom prst="straightConnector1">
              <a:avLst/>
            </a:prstGeom>
            <a:noFill/>
            <a:ln w="25400" cap="flat" cmpd="sng">
              <a:solidFill>
                <a:srgbClr val="C5DBC3"/>
              </a:solidFill>
              <a:prstDash val="solid"/>
              <a:round/>
              <a:headEnd type="none" w="med" len="med"/>
              <a:tailEnd type="none" w="med" len="med"/>
            </a:ln>
          </p:spPr>
        </p:cxnSp>
        <p:cxnSp>
          <p:nvCxnSpPr>
            <p:cNvPr id="747" name="Google Shape;747;p25"/>
            <p:cNvCxnSpPr/>
            <p:nvPr/>
          </p:nvCxnSpPr>
          <p:spPr>
            <a:xfrm>
              <a:off x="1255"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748" name="Google Shape;748;p25"/>
            <p:cNvCxnSpPr/>
            <p:nvPr/>
          </p:nvCxnSpPr>
          <p:spPr>
            <a:xfrm>
              <a:off x="1523"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749" name="Google Shape;749;p25"/>
            <p:cNvCxnSpPr/>
            <p:nvPr/>
          </p:nvCxnSpPr>
          <p:spPr>
            <a:xfrm>
              <a:off x="2576" y="1317"/>
              <a:ext cx="237" cy="0"/>
            </a:xfrm>
            <a:prstGeom prst="straightConnector1">
              <a:avLst/>
            </a:prstGeom>
            <a:noFill/>
            <a:ln w="25400" cap="flat" cmpd="sng">
              <a:solidFill>
                <a:srgbClr val="FFC000"/>
              </a:solidFill>
              <a:prstDash val="solid"/>
              <a:round/>
              <a:headEnd type="none" w="med" len="med"/>
              <a:tailEnd type="none" w="med" len="med"/>
            </a:ln>
          </p:spPr>
        </p:cxnSp>
      </p:grpSp>
      <p:grpSp>
        <p:nvGrpSpPr>
          <p:cNvPr id="750" name="Google Shape;750;p25"/>
          <p:cNvGrpSpPr/>
          <p:nvPr/>
        </p:nvGrpSpPr>
        <p:grpSpPr>
          <a:xfrm>
            <a:off x="2654040" y="1819823"/>
            <a:ext cx="360760" cy="1863337"/>
            <a:chOff x="3288" y="801"/>
            <a:chExt cx="303" cy="1565"/>
          </a:xfrm>
        </p:grpSpPr>
        <p:sp>
          <p:nvSpPr>
            <p:cNvPr id="751" name="Google Shape;751;p25"/>
            <p:cNvSpPr/>
            <p:nvPr/>
          </p:nvSpPr>
          <p:spPr>
            <a:xfrm>
              <a:off x="3292" y="80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52" name="Google Shape;752;p25"/>
            <p:cNvSpPr/>
            <p:nvPr/>
          </p:nvSpPr>
          <p:spPr>
            <a:xfrm>
              <a:off x="3328" y="84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A</a:t>
              </a:r>
              <a:endParaRPr/>
            </a:p>
          </p:txBody>
        </p:sp>
        <p:sp>
          <p:nvSpPr>
            <p:cNvPr id="753" name="Google Shape;753;p25"/>
            <p:cNvSpPr/>
            <p:nvPr/>
          </p:nvSpPr>
          <p:spPr>
            <a:xfrm>
              <a:off x="3298" y="1224"/>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54" name="Google Shape;754;p25"/>
            <p:cNvSpPr/>
            <p:nvPr/>
          </p:nvSpPr>
          <p:spPr>
            <a:xfrm>
              <a:off x="3334" y="1271"/>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B</a:t>
              </a:r>
              <a:endParaRPr/>
            </a:p>
          </p:txBody>
        </p:sp>
        <p:sp>
          <p:nvSpPr>
            <p:cNvPr id="755" name="Google Shape;755;p25"/>
            <p:cNvSpPr/>
            <p:nvPr/>
          </p:nvSpPr>
          <p:spPr>
            <a:xfrm>
              <a:off x="3288" y="164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56" name="Google Shape;756;p25"/>
            <p:cNvSpPr/>
            <p:nvPr/>
          </p:nvSpPr>
          <p:spPr>
            <a:xfrm>
              <a:off x="3323" y="168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C</a:t>
              </a:r>
              <a:endParaRPr/>
            </a:p>
          </p:txBody>
        </p:sp>
        <p:sp>
          <p:nvSpPr>
            <p:cNvPr id="757" name="Google Shape;757;p25"/>
            <p:cNvSpPr/>
            <p:nvPr/>
          </p:nvSpPr>
          <p:spPr>
            <a:xfrm>
              <a:off x="3294" y="2056"/>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58" name="Google Shape;758;p25"/>
            <p:cNvSpPr/>
            <p:nvPr/>
          </p:nvSpPr>
          <p:spPr>
            <a:xfrm>
              <a:off x="3330" y="2103"/>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D</a:t>
              </a:r>
              <a:endParaRPr/>
            </a:p>
          </p:txBody>
        </p:sp>
      </p:grpSp>
      <p:grpSp>
        <p:nvGrpSpPr>
          <p:cNvPr id="759" name="Google Shape;759;p25"/>
          <p:cNvGrpSpPr/>
          <p:nvPr/>
        </p:nvGrpSpPr>
        <p:grpSpPr>
          <a:xfrm>
            <a:off x="3113041" y="1847851"/>
            <a:ext cx="1154113" cy="376944"/>
            <a:chOff x="6646274" y="1968104"/>
            <a:chExt cx="1154113" cy="376944"/>
          </a:xfrm>
        </p:grpSpPr>
        <p:grpSp>
          <p:nvGrpSpPr>
            <p:cNvPr id="760" name="Google Shape;760;p25"/>
            <p:cNvGrpSpPr/>
            <p:nvPr/>
          </p:nvGrpSpPr>
          <p:grpSpPr>
            <a:xfrm>
              <a:off x="6964427" y="1968104"/>
              <a:ext cx="301778" cy="374648"/>
              <a:chOff x="4048" y="2448"/>
              <a:chExt cx="424" cy="504"/>
            </a:xfrm>
          </p:grpSpPr>
          <p:grpSp>
            <p:nvGrpSpPr>
              <p:cNvPr id="761" name="Google Shape;761;p25"/>
              <p:cNvGrpSpPr/>
              <p:nvPr/>
            </p:nvGrpSpPr>
            <p:grpSpPr>
              <a:xfrm>
                <a:off x="4048" y="2448"/>
                <a:ext cx="424" cy="504"/>
                <a:chOff x="4048" y="2448"/>
                <a:chExt cx="424" cy="504"/>
              </a:xfrm>
            </p:grpSpPr>
            <p:sp>
              <p:nvSpPr>
                <p:cNvPr id="762" name="Google Shape;762;p25"/>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63" name="Google Shape;763;p25"/>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764" name="Google Shape;764;p25"/>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65" name="Google Shape;765;p25"/>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766" name="Google Shape;766;p25"/>
            <p:cNvGrpSpPr/>
            <p:nvPr/>
          </p:nvGrpSpPr>
          <p:grpSpPr>
            <a:xfrm>
              <a:off x="7278462" y="2003518"/>
              <a:ext cx="308219" cy="313095"/>
              <a:chOff x="4043" y="3096"/>
              <a:chExt cx="417" cy="409"/>
            </a:xfrm>
          </p:grpSpPr>
          <p:grpSp>
            <p:nvGrpSpPr>
              <p:cNvPr id="767" name="Google Shape;767;p25"/>
              <p:cNvGrpSpPr/>
              <p:nvPr/>
            </p:nvGrpSpPr>
            <p:grpSpPr>
              <a:xfrm>
                <a:off x="4045" y="3289"/>
                <a:ext cx="415" cy="216"/>
                <a:chOff x="4045" y="3289"/>
                <a:chExt cx="415" cy="216"/>
              </a:xfrm>
            </p:grpSpPr>
            <p:sp>
              <p:nvSpPr>
                <p:cNvPr id="768" name="Google Shape;768;p25"/>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69" name="Google Shape;769;p25"/>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70" name="Google Shape;770;p25"/>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71" name="Google Shape;771;p25"/>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772" name="Google Shape;772;p25"/>
              <p:cNvGrpSpPr/>
              <p:nvPr/>
            </p:nvGrpSpPr>
            <p:grpSpPr>
              <a:xfrm>
                <a:off x="4043" y="3096"/>
                <a:ext cx="217" cy="409"/>
                <a:chOff x="4043" y="3096"/>
                <a:chExt cx="217" cy="409"/>
              </a:xfrm>
            </p:grpSpPr>
            <p:sp>
              <p:nvSpPr>
                <p:cNvPr id="773" name="Google Shape;773;p25"/>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74" name="Google Shape;774;p25"/>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775" name="Google Shape;775;p25"/>
            <p:cNvGrpSpPr/>
            <p:nvPr/>
          </p:nvGrpSpPr>
          <p:grpSpPr>
            <a:xfrm>
              <a:off x="6646274" y="1971955"/>
              <a:ext cx="298926" cy="371497"/>
              <a:chOff x="4056" y="1712"/>
              <a:chExt cx="424" cy="504"/>
            </a:xfrm>
          </p:grpSpPr>
          <p:grpSp>
            <p:nvGrpSpPr>
              <p:cNvPr id="776" name="Google Shape;776;p25"/>
              <p:cNvGrpSpPr/>
              <p:nvPr/>
            </p:nvGrpSpPr>
            <p:grpSpPr>
              <a:xfrm>
                <a:off x="4056" y="1712"/>
                <a:ext cx="424" cy="504"/>
                <a:chOff x="4056" y="1712"/>
                <a:chExt cx="424" cy="504"/>
              </a:xfrm>
            </p:grpSpPr>
            <p:grpSp>
              <p:nvGrpSpPr>
                <p:cNvPr id="777" name="Google Shape;777;p25"/>
                <p:cNvGrpSpPr/>
                <p:nvPr/>
              </p:nvGrpSpPr>
              <p:grpSpPr>
                <a:xfrm>
                  <a:off x="4056" y="1712"/>
                  <a:ext cx="424" cy="504"/>
                  <a:chOff x="4056" y="1712"/>
                  <a:chExt cx="424" cy="504"/>
                </a:xfrm>
              </p:grpSpPr>
              <p:sp>
                <p:nvSpPr>
                  <p:cNvPr id="778" name="Google Shape;778;p25"/>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79" name="Google Shape;779;p25"/>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780" name="Google Shape;780;p25"/>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781" name="Google Shape;781;p25"/>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782" name="Google Shape;782;p25"/>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783" name="Google Shape;783;p25"/>
          <p:cNvGrpSpPr/>
          <p:nvPr/>
        </p:nvGrpSpPr>
        <p:grpSpPr>
          <a:xfrm>
            <a:off x="3389912" y="2341048"/>
            <a:ext cx="1154113" cy="376944"/>
            <a:chOff x="6646274" y="1968104"/>
            <a:chExt cx="1154113" cy="376944"/>
          </a:xfrm>
        </p:grpSpPr>
        <p:grpSp>
          <p:nvGrpSpPr>
            <p:cNvPr id="784" name="Google Shape;784;p25"/>
            <p:cNvGrpSpPr/>
            <p:nvPr/>
          </p:nvGrpSpPr>
          <p:grpSpPr>
            <a:xfrm>
              <a:off x="6964427" y="1968104"/>
              <a:ext cx="301778" cy="374648"/>
              <a:chOff x="4048" y="2448"/>
              <a:chExt cx="424" cy="504"/>
            </a:xfrm>
          </p:grpSpPr>
          <p:grpSp>
            <p:nvGrpSpPr>
              <p:cNvPr id="785" name="Google Shape;785;p25"/>
              <p:cNvGrpSpPr/>
              <p:nvPr/>
            </p:nvGrpSpPr>
            <p:grpSpPr>
              <a:xfrm>
                <a:off x="4048" y="2448"/>
                <a:ext cx="424" cy="504"/>
                <a:chOff x="4048" y="2448"/>
                <a:chExt cx="424" cy="504"/>
              </a:xfrm>
            </p:grpSpPr>
            <p:sp>
              <p:nvSpPr>
                <p:cNvPr id="786" name="Google Shape;786;p25"/>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87" name="Google Shape;787;p25"/>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788" name="Google Shape;788;p25"/>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89" name="Google Shape;789;p25"/>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790" name="Google Shape;790;p25"/>
            <p:cNvGrpSpPr/>
            <p:nvPr/>
          </p:nvGrpSpPr>
          <p:grpSpPr>
            <a:xfrm>
              <a:off x="7278462" y="2003518"/>
              <a:ext cx="308219" cy="313095"/>
              <a:chOff x="4043" y="3096"/>
              <a:chExt cx="417" cy="409"/>
            </a:xfrm>
          </p:grpSpPr>
          <p:grpSp>
            <p:nvGrpSpPr>
              <p:cNvPr id="791" name="Google Shape;791;p25"/>
              <p:cNvGrpSpPr/>
              <p:nvPr/>
            </p:nvGrpSpPr>
            <p:grpSpPr>
              <a:xfrm>
                <a:off x="4045" y="3289"/>
                <a:ext cx="415" cy="216"/>
                <a:chOff x="4045" y="3289"/>
                <a:chExt cx="415" cy="216"/>
              </a:xfrm>
            </p:grpSpPr>
            <p:sp>
              <p:nvSpPr>
                <p:cNvPr id="792" name="Google Shape;792;p25"/>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93" name="Google Shape;793;p25"/>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94" name="Google Shape;794;p25"/>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95" name="Google Shape;795;p25"/>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796" name="Google Shape;796;p25"/>
              <p:cNvGrpSpPr/>
              <p:nvPr/>
            </p:nvGrpSpPr>
            <p:grpSpPr>
              <a:xfrm>
                <a:off x="4043" y="3096"/>
                <a:ext cx="217" cy="409"/>
                <a:chOff x="4043" y="3096"/>
                <a:chExt cx="217" cy="409"/>
              </a:xfrm>
            </p:grpSpPr>
            <p:sp>
              <p:nvSpPr>
                <p:cNvPr id="797" name="Google Shape;797;p25"/>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798" name="Google Shape;798;p25"/>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799" name="Google Shape;799;p25"/>
            <p:cNvGrpSpPr/>
            <p:nvPr/>
          </p:nvGrpSpPr>
          <p:grpSpPr>
            <a:xfrm>
              <a:off x="6646274" y="1971955"/>
              <a:ext cx="298926" cy="371497"/>
              <a:chOff x="4056" y="1712"/>
              <a:chExt cx="424" cy="504"/>
            </a:xfrm>
          </p:grpSpPr>
          <p:grpSp>
            <p:nvGrpSpPr>
              <p:cNvPr id="800" name="Google Shape;800;p25"/>
              <p:cNvGrpSpPr/>
              <p:nvPr/>
            </p:nvGrpSpPr>
            <p:grpSpPr>
              <a:xfrm>
                <a:off x="4056" y="1712"/>
                <a:ext cx="424" cy="504"/>
                <a:chOff x="4056" y="1712"/>
                <a:chExt cx="424" cy="504"/>
              </a:xfrm>
            </p:grpSpPr>
            <p:grpSp>
              <p:nvGrpSpPr>
                <p:cNvPr id="801" name="Google Shape;801;p25"/>
                <p:cNvGrpSpPr/>
                <p:nvPr/>
              </p:nvGrpSpPr>
              <p:grpSpPr>
                <a:xfrm>
                  <a:off x="4056" y="1712"/>
                  <a:ext cx="424" cy="504"/>
                  <a:chOff x="4056" y="1712"/>
                  <a:chExt cx="424" cy="504"/>
                </a:xfrm>
              </p:grpSpPr>
              <p:sp>
                <p:nvSpPr>
                  <p:cNvPr id="802" name="Google Shape;802;p25"/>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03" name="Google Shape;803;p25"/>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04" name="Google Shape;804;p25"/>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05" name="Google Shape;805;p25"/>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06" name="Google Shape;806;p25"/>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07" name="Google Shape;807;p25"/>
          <p:cNvGrpSpPr/>
          <p:nvPr/>
        </p:nvGrpSpPr>
        <p:grpSpPr>
          <a:xfrm>
            <a:off x="3678198" y="2812231"/>
            <a:ext cx="1154113" cy="376944"/>
            <a:chOff x="6646274" y="1968104"/>
            <a:chExt cx="1154113" cy="376944"/>
          </a:xfrm>
        </p:grpSpPr>
        <p:grpSp>
          <p:nvGrpSpPr>
            <p:cNvPr id="808" name="Google Shape;808;p25"/>
            <p:cNvGrpSpPr/>
            <p:nvPr/>
          </p:nvGrpSpPr>
          <p:grpSpPr>
            <a:xfrm>
              <a:off x="6964427" y="1968104"/>
              <a:ext cx="301778" cy="374648"/>
              <a:chOff x="4048" y="2448"/>
              <a:chExt cx="424" cy="504"/>
            </a:xfrm>
          </p:grpSpPr>
          <p:grpSp>
            <p:nvGrpSpPr>
              <p:cNvPr id="809" name="Google Shape;809;p25"/>
              <p:cNvGrpSpPr/>
              <p:nvPr/>
            </p:nvGrpSpPr>
            <p:grpSpPr>
              <a:xfrm>
                <a:off x="4048" y="2448"/>
                <a:ext cx="424" cy="504"/>
                <a:chOff x="4048" y="2448"/>
                <a:chExt cx="424" cy="504"/>
              </a:xfrm>
            </p:grpSpPr>
            <p:sp>
              <p:nvSpPr>
                <p:cNvPr id="810" name="Google Shape;810;p25"/>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11" name="Google Shape;811;p25"/>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12" name="Google Shape;812;p25"/>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13" name="Google Shape;813;p25"/>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14" name="Google Shape;814;p25"/>
            <p:cNvGrpSpPr/>
            <p:nvPr/>
          </p:nvGrpSpPr>
          <p:grpSpPr>
            <a:xfrm>
              <a:off x="7278462" y="2003518"/>
              <a:ext cx="308219" cy="313095"/>
              <a:chOff x="4043" y="3096"/>
              <a:chExt cx="417" cy="409"/>
            </a:xfrm>
          </p:grpSpPr>
          <p:grpSp>
            <p:nvGrpSpPr>
              <p:cNvPr id="815" name="Google Shape;815;p25"/>
              <p:cNvGrpSpPr/>
              <p:nvPr/>
            </p:nvGrpSpPr>
            <p:grpSpPr>
              <a:xfrm>
                <a:off x="4045" y="3289"/>
                <a:ext cx="415" cy="216"/>
                <a:chOff x="4045" y="3289"/>
                <a:chExt cx="415" cy="216"/>
              </a:xfrm>
            </p:grpSpPr>
            <p:sp>
              <p:nvSpPr>
                <p:cNvPr id="816" name="Google Shape;816;p25"/>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17" name="Google Shape;817;p25"/>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18" name="Google Shape;818;p25"/>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19" name="Google Shape;819;p25"/>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20" name="Google Shape;820;p25"/>
              <p:cNvGrpSpPr/>
              <p:nvPr/>
            </p:nvGrpSpPr>
            <p:grpSpPr>
              <a:xfrm>
                <a:off x="4043" y="3096"/>
                <a:ext cx="217" cy="409"/>
                <a:chOff x="4043" y="3096"/>
                <a:chExt cx="217" cy="409"/>
              </a:xfrm>
            </p:grpSpPr>
            <p:sp>
              <p:nvSpPr>
                <p:cNvPr id="821" name="Google Shape;821;p25"/>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22" name="Google Shape;822;p25"/>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823" name="Google Shape;823;p25"/>
            <p:cNvGrpSpPr/>
            <p:nvPr/>
          </p:nvGrpSpPr>
          <p:grpSpPr>
            <a:xfrm>
              <a:off x="6646274" y="1971955"/>
              <a:ext cx="298926" cy="371497"/>
              <a:chOff x="4056" y="1712"/>
              <a:chExt cx="424" cy="504"/>
            </a:xfrm>
          </p:grpSpPr>
          <p:grpSp>
            <p:nvGrpSpPr>
              <p:cNvPr id="824" name="Google Shape;824;p25"/>
              <p:cNvGrpSpPr/>
              <p:nvPr/>
            </p:nvGrpSpPr>
            <p:grpSpPr>
              <a:xfrm>
                <a:off x="4056" y="1712"/>
                <a:ext cx="424" cy="504"/>
                <a:chOff x="4056" y="1712"/>
                <a:chExt cx="424" cy="504"/>
              </a:xfrm>
            </p:grpSpPr>
            <p:grpSp>
              <p:nvGrpSpPr>
                <p:cNvPr id="825" name="Google Shape;825;p25"/>
                <p:cNvGrpSpPr/>
                <p:nvPr/>
              </p:nvGrpSpPr>
              <p:grpSpPr>
                <a:xfrm>
                  <a:off x="4056" y="1712"/>
                  <a:ext cx="424" cy="504"/>
                  <a:chOff x="4056" y="1712"/>
                  <a:chExt cx="424" cy="504"/>
                </a:xfrm>
              </p:grpSpPr>
              <p:sp>
                <p:nvSpPr>
                  <p:cNvPr id="826" name="Google Shape;826;p25"/>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27" name="Google Shape;827;p25"/>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28" name="Google Shape;828;p25"/>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29" name="Google Shape;829;p25"/>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30" name="Google Shape;830;p25"/>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31" name="Google Shape;831;p25"/>
          <p:cNvGrpSpPr/>
          <p:nvPr/>
        </p:nvGrpSpPr>
        <p:grpSpPr>
          <a:xfrm>
            <a:off x="3966969" y="3266992"/>
            <a:ext cx="1154113" cy="376944"/>
            <a:chOff x="6646274" y="1968104"/>
            <a:chExt cx="1154113" cy="376944"/>
          </a:xfrm>
        </p:grpSpPr>
        <p:grpSp>
          <p:nvGrpSpPr>
            <p:cNvPr id="832" name="Google Shape;832;p25"/>
            <p:cNvGrpSpPr/>
            <p:nvPr/>
          </p:nvGrpSpPr>
          <p:grpSpPr>
            <a:xfrm>
              <a:off x="6964427" y="1968104"/>
              <a:ext cx="301778" cy="374648"/>
              <a:chOff x="4048" y="2448"/>
              <a:chExt cx="424" cy="504"/>
            </a:xfrm>
          </p:grpSpPr>
          <p:grpSp>
            <p:nvGrpSpPr>
              <p:cNvPr id="833" name="Google Shape;833;p25"/>
              <p:cNvGrpSpPr/>
              <p:nvPr/>
            </p:nvGrpSpPr>
            <p:grpSpPr>
              <a:xfrm>
                <a:off x="4048" y="2448"/>
                <a:ext cx="424" cy="504"/>
                <a:chOff x="4048" y="2448"/>
                <a:chExt cx="424" cy="504"/>
              </a:xfrm>
            </p:grpSpPr>
            <p:sp>
              <p:nvSpPr>
                <p:cNvPr id="834" name="Google Shape;834;p25"/>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35" name="Google Shape;835;p25"/>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36" name="Google Shape;836;p25"/>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37" name="Google Shape;837;p25"/>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38" name="Google Shape;838;p25"/>
            <p:cNvGrpSpPr/>
            <p:nvPr/>
          </p:nvGrpSpPr>
          <p:grpSpPr>
            <a:xfrm>
              <a:off x="7278462" y="2003518"/>
              <a:ext cx="308219" cy="313095"/>
              <a:chOff x="4043" y="3096"/>
              <a:chExt cx="417" cy="409"/>
            </a:xfrm>
          </p:grpSpPr>
          <p:grpSp>
            <p:nvGrpSpPr>
              <p:cNvPr id="839" name="Google Shape;839;p25"/>
              <p:cNvGrpSpPr/>
              <p:nvPr/>
            </p:nvGrpSpPr>
            <p:grpSpPr>
              <a:xfrm>
                <a:off x="4045" y="3289"/>
                <a:ext cx="415" cy="216"/>
                <a:chOff x="4045" y="3289"/>
                <a:chExt cx="415" cy="216"/>
              </a:xfrm>
            </p:grpSpPr>
            <p:sp>
              <p:nvSpPr>
                <p:cNvPr id="840" name="Google Shape;840;p25"/>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41" name="Google Shape;841;p25"/>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42" name="Google Shape;842;p25"/>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43" name="Google Shape;843;p25"/>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844" name="Google Shape;844;p25"/>
              <p:cNvGrpSpPr/>
              <p:nvPr/>
            </p:nvGrpSpPr>
            <p:grpSpPr>
              <a:xfrm>
                <a:off x="4043" y="3096"/>
                <a:ext cx="217" cy="409"/>
                <a:chOff x="4043" y="3096"/>
                <a:chExt cx="217" cy="409"/>
              </a:xfrm>
            </p:grpSpPr>
            <p:sp>
              <p:nvSpPr>
                <p:cNvPr id="845" name="Google Shape;845;p25"/>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46" name="Google Shape;846;p25"/>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847" name="Google Shape;847;p25"/>
            <p:cNvGrpSpPr/>
            <p:nvPr/>
          </p:nvGrpSpPr>
          <p:grpSpPr>
            <a:xfrm>
              <a:off x="6646274" y="1971955"/>
              <a:ext cx="298926" cy="371497"/>
              <a:chOff x="4056" y="1712"/>
              <a:chExt cx="424" cy="504"/>
            </a:xfrm>
          </p:grpSpPr>
          <p:grpSp>
            <p:nvGrpSpPr>
              <p:cNvPr id="848" name="Google Shape;848;p25"/>
              <p:cNvGrpSpPr/>
              <p:nvPr/>
            </p:nvGrpSpPr>
            <p:grpSpPr>
              <a:xfrm>
                <a:off x="4056" y="1712"/>
                <a:ext cx="424" cy="504"/>
                <a:chOff x="4056" y="1712"/>
                <a:chExt cx="424" cy="504"/>
              </a:xfrm>
            </p:grpSpPr>
            <p:grpSp>
              <p:nvGrpSpPr>
                <p:cNvPr id="849" name="Google Shape;849;p25"/>
                <p:cNvGrpSpPr/>
                <p:nvPr/>
              </p:nvGrpSpPr>
              <p:grpSpPr>
                <a:xfrm>
                  <a:off x="4056" y="1712"/>
                  <a:ext cx="424" cy="504"/>
                  <a:chOff x="4056" y="1712"/>
                  <a:chExt cx="424" cy="504"/>
                </a:xfrm>
              </p:grpSpPr>
              <p:sp>
                <p:nvSpPr>
                  <p:cNvPr id="850" name="Google Shape;850;p25"/>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851" name="Google Shape;851;p25"/>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52" name="Google Shape;852;p25"/>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53" name="Google Shape;853;p25"/>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54" name="Google Shape;854;p25"/>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855" name="Google Shape;855;p25"/>
          <p:cNvSpPr txBox="1"/>
          <p:nvPr/>
        </p:nvSpPr>
        <p:spPr>
          <a:xfrm>
            <a:off x="4561986" y="1869281"/>
            <a:ext cx="4183865" cy="1813880"/>
          </a:xfrm>
          <a:prstGeom prst="rect">
            <a:avLst/>
          </a:prstGeom>
          <a:noFill/>
          <a:ln>
            <a:noFill/>
          </a:ln>
        </p:spPr>
        <p:txBody>
          <a:bodyPr spcFirstLastPara="1" wrap="square" lIns="130600" tIns="65300" rIns="130600" bIns="65300" anchor="t" anchorCtr="0">
            <a:normAutofit/>
          </a:bodyPr>
          <a:lstStyle/>
          <a:p>
            <a:pPr marL="367091" marR="0" lvl="0" indent="-209625" algn="l" rtl="0">
              <a:spcBef>
                <a:spcPts val="0"/>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306146"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p:txBody>
      </p:sp>
      <p:sp>
        <p:nvSpPr>
          <p:cNvPr id="856" name="Google Shape;856;p25"/>
          <p:cNvSpPr txBox="1"/>
          <p:nvPr/>
        </p:nvSpPr>
        <p:spPr>
          <a:xfrm>
            <a:off x="5000460" y="2228269"/>
            <a:ext cx="3885758" cy="899996"/>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What happens </a:t>
            </a:r>
            <a:r>
              <a:rPr lang="en-US" sz="2000" i="1">
                <a:solidFill>
                  <a:srgbClr val="D8E156"/>
                </a:solidFill>
                <a:latin typeface="Arial"/>
                <a:ea typeface="Arial"/>
                <a:cs typeface="Arial"/>
                <a:sym typeface="Arial"/>
              </a:rPr>
              <a:t>sequentially</a:t>
            </a:r>
            <a:r>
              <a:rPr lang="en-US" sz="2000">
                <a:solidFill>
                  <a:schemeClr val="lt1"/>
                </a:solidFill>
                <a:latin typeface="Arial"/>
                <a:ea typeface="Arial"/>
                <a:cs typeface="Arial"/>
                <a:sym typeface="Arial"/>
              </a:rPr>
              <a:t>?</a:t>
            </a:r>
            <a:endParaRPr sz="2000" b="1" i="1">
              <a:solidFill>
                <a:srgbClr val="75A42E"/>
              </a:solidFill>
              <a:latin typeface="Arial"/>
              <a:ea typeface="Arial"/>
              <a:cs typeface="Arial"/>
              <a:sym typeface="Arial"/>
            </a:endParaRPr>
          </a:p>
          <a:p>
            <a:pPr marL="228600" marR="0" lvl="0" indent="-228600" algn="l" rtl="0">
              <a:lnSpc>
                <a:spcPct val="90000"/>
              </a:lnSpc>
              <a:spcBef>
                <a:spcPts val="1000"/>
              </a:spcBef>
              <a:spcAft>
                <a:spcPts val="0"/>
              </a:spcAft>
              <a:buClr>
                <a:schemeClr val="lt1"/>
              </a:buClr>
              <a:buSzPts val="2000"/>
              <a:buFont typeface="Arial"/>
              <a:buChar char="•"/>
            </a:pPr>
            <a:r>
              <a:rPr lang="en-US" sz="2000">
                <a:solidFill>
                  <a:schemeClr val="lt1"/>
                </a:solidFill>
                <a:latin typeface="Arial"/>
                <a:ea typeface="Arial"/>
                <a:cs typeface="Arial"/>
                <a:sym typeface="Arial"/>
              </a:rPr>
              <a:t>What happens </a:t>
            </a:r>
            <a:r>
              <a:rPr lang="en-US" sz="2000" i="1">
                <a:solidFill>
                  <a:srgbClr val="D8E156"/>
                </a:solidFill>
                <a:latin typeface="Arial"/>
                <a:ea typeface="Arial"/>
                <a:cs typeface="Arial"/>
                <a:sym typeface="Arial"/>
              </a:rPr>
              <a:t>simultaneously</a:t>
            </a:r>
            <a:r>
              <a:rPr lang="en-US" sz="2000">
                <a:solidFill>
                  <a:schemeClr val="lt1"/>
                </a:solidFill>
                <a:latin typeface="Arial"/>
                <a:ea typeface="Arial"/>
                <a:cs typeface="Arial"/>
                <a:sym typeface="Arial"/>
              </a:rPr>
              <a:t>?</a:t>
            </a:r>
            <a:endParaRPr/>
          </a:p>
        </p:txBody>
      </p:sp>
      <p:sp>
        <p:nvSpPr>
          <p:cNvPr id="857" name="Google Shape;857;p25"/>
          <p:cNvSpPr txBox="1"/>
          <p:nvPr/>
        </p:nvSpPr>
        <p:spPr>
          <a:xfrm>
            <a:off x="2828467" y="4245205"/>
            <a:ext cx="59966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D8E156"/>
                </a:solidFill>
                <a:latin typeface="Arial"/>
                <a:ea typeface="Arial"/>
                <a:cs typeface="Arial"/>
                <a:sym typeface="Arial"/>
              </a:rPr>
              <a:t>Pipelined laundry takes 3.5 hours for 4 loads!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500"/>
                                        <p:tgtEl>
                                          <p:spTgt spid="7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Effect transition="in" filter="fade">
                                      <p:cBhvr>
                                        <p:cTn id="12" dur="500"/>
                                        <p:tgtEl>
                                          <p:spTgt spid="7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56">
                                            <p:txEl>
                                              <p:pRg st="0" end="0"/>
                                            </p:txEl>
                                          </p:spTgt>
                                        </p:tgtEl>
                                        <p:attrNameLst>
                                          <p:attrName>style.visibility</p:attrName>
                                        </p:attrNameLst>
                                      </p:cBhvr>
                                      <p:to>
                                        <p:strVal val="visible"/>
                                      </p:to>
                                    </p:set>
                                    <p:anim calcmode="lin" valueType="num">
                                      <p:cBhvr additive="base">
                                        <p:cTn id="37" dur="500"/>
                                        <p:tgtEl>
                                          <p:spTgt spid="85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856">
                                            <p:txEl>
                                              <p:pRg st="1" end="1"/>
                                            </p:txEl>
                                          </p:spTgt>
                                        </p:tgtEl>
                                        <p:attrNameLst>
                                          <p:attrName>style.visibility</p:attrName>
                                        </p:attrNameLst>
                                      </p:cBhvr>
                                      <p:to>
                                        <p:strVal val="visible"/>
                                      </p:to>
                                    </p:set>
                                    <p:anim calcmode="lin" valueType="num">
                                      <p:cBhvr additive="base">
                                        <p:cTn id="42" dur="500"/>
                                        <p:tgtEl>
                                          <p:spTgt spid="85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2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Sequential Laundry</a:t>
            </a:r>
            <a:endParaRPr/>
          </a:p>
        </p:txBody>
      </p:sp>
      <p:grpSp>
        <p:nvGrpSpPr>
          <p:cNvPr id="863" name="Google Shape;863;p26"/>
          <p:cNvGrpSpPr/>
          <p:nvPr/>
        </p:nvGrpSpPr>
        <p:grpSpPr>
          <a:xfrm>
            <a:off x="2305633" y="1540670"/>
            <a:ext cx="300038" cy="2530079"/>
            <a:chOff x="377" y="1170"/>
            <a:chExt cx="252" cy="2125"/>
          </a:xfrm>
        </p:grpSpPr>
        <p:sp>
          <p:nvSpPr>
            <p:cNvPr id="864" name="Google Shape;864;p26"/>
            <p:cNvSpPr/>
            <p:nvPr/>
          </p:nvSpPr>
          <p:spPr>
            <a:xfrm>
              <a:off x="377" y="1170"/>
              <a:ext cx="231" cy="2125"/>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i="1">
                  <a:solidFill>
                    <a:srgbClr val="FFFFFF"/>
                  </a:solidFill>
                  <a:latin typeface="Arial"/>
                  <a:ea typeface="Arial"/>
                  <a:cs typeface="Arial"/>
                  <a:sym typeface="Arial"/>
                </a:rPr>
                <a:t>T</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a</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s</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k</a:t>
              </a:r>
              <a:endParaRPr/>
            </a:p>
            <a:p>
              <a:pPr marL="0" marR="0" lvl="0" indent="0" algn="ctr" rtl="0">
                <a:spcBef>
                  <a:spcPts val="0"/>
                </a:spcBef>
                <a:spcAft>
                  <a:spcPts val="0"/>
                </a:spcAft>
                <a:buNone/>
              </a:pPr>
              <a:endParaRPr sz="1600" b="1" i="1">
                <a:solidFill>
                  <a:srgbClr val="FFFFFF"/>
                </a:solidFill>
                <a:latin typeface="Arial"/>
                <a:ea typeface="Arial"/>
                <a:cs typeface="Arial"/>
                <a:sym typeface="Arial"/>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O</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d</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e</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p:txBody>
        </p:sp>
        <p:cxnSp>
          <p:nvCxnSpPr>
            <p:cNvPr id="865" name="Google Shape;865;p26"/>
            <p:cNvCxnSpPr/>
            <p:nvPr/>
          </p:nvCxnSpPr>
          <p:spPr>
            <a:xfrm>
              <a:off x="622" y="1243"/>
              <a:ext cx="7" cy="2014"/>
            </a:xfrm>
            <a:prstGeom prst="straightConnector1">
              <a:avLst/>
            </a:prstGeom>
            <a:noFill/>
            <a:ln w="25400" cap="flat" cmpd="sng">
              <a:solidFill>
                <a:schemeClr val="lt1"/>
              </a:solidFill>
              <a:prstDash val="solid"/>
              <a:round/>
              <a:headEnd type="none" w="med" len="med"/>
              <a:tailEnd type="triangle" w="med" len="med"/>
            </a:ln>
          </p:spPr>
        </p:cxnSp>
      </p:grpSp>
      <p:grpSp>
        <p:nvGrpSpPr>
          <p:cNvPr id="866" name="Google Shape;866;p26"/>
          <p:cNvGrpSpPr/>
          <p:nvPr/>
        </p:nvGrpSpPr>
        <p:grpSpPr>
          <a:xfrm>
            <a:off x="2893748" y="698171"/>
            <a:ext cx="2924176" cy="1359693"/>
            <a:chOff x="791" y="655"/>
            <a:chExt cx="2456" cy="1142"/>
          </a:xfrm>
        </p:grpSpPr>
        <p:sp>
          <p:nvSpPr>
            <p:cNvPr id="867" name="Google Shape;867;p26"/>
            <p:cNvSpPr/>
            <p:nvPr/>
          </p:nvSpPr>
          <p:spPr>
            <a:xfrm>
              <a:off x="204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868" name="Google Shape;868;p26"/>
            <p:cNvSpPr/>
            <p:nvPr/>
          </p:nvSpPr>
          <p:spPr>
            <a:xfrm>
              <a:off x="2304" y="1560"/>
              <a:ext cx="456"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i="1">
                  <a:solidFill>
                    <a:srgbClr val="FFFFFF"/>
                  </a:solidFill>
                  <a:latin typeface="Arial"/>
                  <a:ea typeface="Arial"/>
                  <a:cs typeface="Arial"/>
                  <a:sym typeface="Arial"/>
                </a:rPr>
                <a:t>Time</a:t>
              </a:r>
              <a:endParaRPr sz="19100"/>
            </a:p>
          </p:txBody>
        </p:sp>
        <p:cxnSp>
          <p:nvCxnSpPr>
            <p:cNvPr id="869" name="Google Shape;869;p26"/>
            <p:cNvCxnSpPr/>
            <p:nvPr/>
          </p:nvCxnSpPr>
          <p:spPr>
            <a:xfrm>
              <a:off x="9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870" name="Google Shape;870;p26"/>
            <p:cNvSpPr/>
            <p:nvPr/>
          </p:nvSpPr>
          <p:spPr>
            <a:xfrm>
              <a:off x="987"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871" name="Google Shape;871;p26"/>
            <p:cNvSpPr/>
            <p:nvPr/>
          </p:nvSpPr>
          <p:spPr>
            <a:xfrm>
              <a:off x="122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872" name="Google Shape;872;p26"/>
            <p:cNvCxnSpPr/>
            <p:nvPr/>
          </p:nvCxnSpPr>
          <p:spPr>
            <a:xfrm>
              <a:off x="1255" y="1215"/>
              <a:ext cx="246" cy="0"/>
            </a:xfrm>
            <a:prstGeom prst="straightConnector1">
              <a:avLst/>
            </a:prstGeom>
            <a:noFill/>
            <a:ln w="25400" cap="flat" cmpd="sng">
              <a:solidFill>
                <a:schemeClr val="lt1"/>
              </a:solidFill>
              <a:prstDash val="solid"/>
              <a:round/>
              <a:headEnd type="none" w="med" len="med"/>
              <a:tailEnd type="none" w="med" len="med"/>
            </a:ln>
          </p:spPr>
        </p:cxnSp>
        <p:cxnSp>
          <p:nvCxnSpPr>
            <p:cNvPr id="873" name="Google Shape;873;p26"/>
            <p:cNvCxnSpPr/>
            <p:nvPr/>
          </p:nvCxnSpPr>
          <p:spPr>
            <a:xfrm>
              <a:off x="1244" y="1073"/>
              <a:ext cx="3" cy="262"/>
            </a:xfrm>
            <a:prstGeom prst="straightConnector1">
              <a:avLst/>
            </a:prstGeom>
            <a:noFill/>
            <a:ln w="25400" cap="flat" cmpd="sng">
              <a:solidFill>
                <a:schemeClr val="lt1"/>
              </a:solidFill>
              <a:prstDash val="solid"/>
              <a:round/>
              <a:headEnd type="none" w="med" len="med"/>
              <a:tailEnd type="none" w="med" len="med"/>
            </a:ln>
          </p:spPr>
        </p:cxnSp>
        <p:sp>
          <p:nvSpPr>
            <p:cNvPr id="874" name="Google Shape;874;p26"/>
            <p:cNvSpPr/>
            <p:nvPr/>
          </p:nvSpPr>
          <p:spPr>
            <a:xfrm>
              <a:off x="1769"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875" name="Google Shape;875;p26"/>
            <p:cNvSpPr/>
            <p:nvPr/>
          </p:nvSpPr>
          <p:spPr>
            <a:xfrm>
              <a:off x="1500"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876" name="Google Shape;876;p26"/>
            <p:cNvCxnSpPr/>
            <p:nvPr/>
          </p:nvCxnSpPr>
          <p:spPr>
            <a:xfrm flipH="1">
              <a:off x="1505" y="1073"/>
              <a:ext cx="3" cy="269"/>
            </a:xfrm>
            <a:prstGeom prst="straightConnector1">
              <a:avLst/>
            </a:prstGeom>
            <a:noFill/>
            <a:ln w="25400" cap="flat" cmpd="sng">
              <a:solidFill>
                <a:schemeClr val="lt1"/>
              </a:solidFill>
              <a:prstDash val="solid"/>
              <a:round/>
              <a:headEnd type="none" w="med" len="med"/>
              <a:tailEnd type="none" w="med" len="med"/>
            </a:ln>
          </p:spPr>
        </p:cxnSp>
        <p:cxnSp>
          <p:nvCxnSpPr>
            <p:cNvPr id="877" name="Google Shape;877;p26"/>
            <p:cNvCxnSpPr/>
            <p:nvPr/>
          </p:nvCxnSpPr>
          <p:spPr>
            <a:xfrm flipH="1">
              <a:off x="2032" y="1073"/>
              <a:ext cx="4" cy="269"/>
            </a:xfrm>
            <a:prstGeom prst="straightConnector1">
              <a:avLst/>
            </a:prstGeom>
            <a:noFill/>
            <a:ln w="25400" cap="flat" cmpd="sng">
              <a:solidFill>
                <a:schemeClr val="lt1"/>
              </a:solidFill>
              <a:prstDash val="solid"/>
              <a:round/>
              <a:headEnd type="none" w="med" len="med"/>
              <a:tailEnd type="none" w="med" len="med"/>
            </a:ln>
          </p:spPr>
        </p:cxnSp>
        <p:cxnSp>
          <p:nvCxnSpPr>
            <p:cNvPr id="878" name="Google Shape;878;p26"/>
            <p:cNvCxnSpPr/>
            <p:nvPr/>
          </p:nvCxnSpPr>
          <p:spPr>
            <a:xfrm>
              <a:off x="1522" y="1274"/>
              <a:ext cx="233" cy="0"/>
            </a:xfrm>
            <a:prstGeom prst="straightConnector1">
              <a:avLst/>
            </a:prstGeom>
            <a:noFill/>
            <a:ln w="25400" cap="flat" cmpd="sng">
              <a:solidFill>
                <a:srgbClr val="C5DBC3"/>
              </a:solidFill>
              <a:prstDash val="solid"/>
              <a:round/>
              <a:headEnd type="none" w="med" len="med"/>
              <a:tailEnd type="none" w="med" len="med"/>
            </a:ln>
          </p:spPr>
        </p:cxnSp>
        <p:cxnSp>
          <p:nvCxnSpPr>
            <p:cNvPr id="879" name="Google Shape;879;p26"/>
            <p:cNvCxnSpPr/>
            <p:nvPr/>
          </p:nvCxnSpPr>
          <p:spPr>
            <a:xfrm>
              <a:off x="1772" y="1319"/>
              <a:ext cx="247" cy="0"/>
            </a:xfrm>
            <a:prstGeom prst="straightConnector1">
              <a:avLst/>
            </a:prstGeom>
            <a:noFill/>
            <a:ln w="25400" cap="flat" cmpd="sng">
              <a:solidFill>
                <a:srgbClr val="FFC000"/>
              </a:solidFill>
              <a:prstDash val="solid"/>
              <a:round/>
              <a:headEnd type="none" w="med" len="med"/>
              <a:tailEnd type="none" w="med" len="med"/>
            </a:ln>
          </p:spPr>
        </p:cxnSp>
        <p:cxnSp>
          <p:nvCxnSpPr>
            <p:cNvPr id="880" name="Google Shape;880;p26"/>
            <p:cNvCxnSpPr/>
            <p:nvPr/>
          </p:nvCxnSpPr>
          <p:spPr>
            <a:xfrm>
              <a:off x="17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881" name="Google Shape;881;p26"/>
            <p:cNvSpPr/>
            <p:nvPr/>
          </p:nvSpPr>
          <p:spPr>
            <a:xfrm>
              <a:off x="2283"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882" name="Google Shape;882;p26"/>
            <p:cNvCxnSpPr/>
            <p:nvPr/>
          </p:nvCxnSpPr>
          <p:spPr>
            <a:xfrm>
              <a:off x="1522" y="1217"/>
              <a:ext cx="244" cy="0"/>
            </a:xfrm>
            <a:prstGeom prst="straightConnector1">
              <a:avLst/>
            </a:prstGeom>
            <a:noFill/>
            <a:ln w="25400" cap="flat" cmpd="sng">
              <a:solidFill>
                <a:schemeClr val="lt1"/>
              </a:solidFill>
              <a:prstDash val="solid"/>
              <a:round/>
              <a:headEnd type="none" w="med" len="med"/>
              <a:tailEnd type="none" w="med" len="med"/>
            </a:ln>
          </p:spPr>
        </p:cxnSp>
        <p:cxnSp>
          <p:nvCxnSpPr>
            <p:cNvPr id="883" name="Google Shape;883;p26"/>
            <p:cNvCxnSpPr/>
            <p:nvPr/>
          </p:nvCxnSpPr>
          <p:spPr>
            <a:xfrm flipH="1">
              <a:off x="2293" y="1088"/>
              <a:ext cx="2" cy="245"/>
            </a:xfrm>
            <a:prstGeom prst="straightConnector1">
              <a:avLst/>
            </a:prstGeom>
            <a:noFill/>
            <a:ln w="25400" cap="flat" cmpd="sng">
              <a:solidFill>
                <a:schemeClr val="lt1"/>
              </a:solidFill>
              <a:prstDash val="solid"/>
              <a:round/>
              <a:headEnd type="none" w="med" len="med"/>
              <a:tailEnd type="none" w="med" len="med"/>
            </a:ln>
          </p:spPr>
        </p:cxnSp>
        <p:sp>
          <p:nvSpPr>
            <p:cNvPr id="884" name="Google Shape;884;p26"/>
            <p:cNvSpPr/>
            <p:nvPr/>
          </p:nvSpPr>
          <p:spPr>
            <a:xfrm>
              <a:off x="282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885" name="Google Shape;885;p26"/>
            <p:cNvSpPr/>
            <p:nvPr/>
          </p:nvSpPr>
          <p:spPr>
            <a:xfrm>
              <a:off x="255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886" name="Google Shape;886;p26"/>
            <p:cNvCxnSpPr/>
            <p:nvPr/>
          </p:nvCxnSpPr>
          <p:spPr>
            <a:xfrm flipH="1">
              <a:off x="2561" y="1073"/>
              <a:ext cx="4" cy="260"/>
            </a:xfrm>
            <a:prstGeom prst="straightConnector1">
              <a:avLst/>
            </a:prstGeom>
            <a:noFill/>
            <a:ln w="25400" cap="flat" cmpd="sng">
              <a:solidFill>
                <a:schemeClr val="lt1"/>
              </a:solidFill>
              <a:prstDash val="solid"/>
              <a:round/>
              <a:headEnd type="none" w="med" len="med"/>
              <a:tailEnd type="none" w="med" len="med"/>
            </a:ln>
          </p:spPr>
        </p:cxnSp>
        <p:cxnSp>
          <p:nvCxnSpPr>
            <p:cNvPr id="887" name="Google Shape;887;p26"/>
            <p:cNvCxnSpPr/>
            <p:nvPr/>
          </p:nvCxnSpPr>
          <p:spPr>
            <a:xfrm>
              <a:off x="2304" y="1317"/>
              <a:ext cx="237" cy="0"/>
            </a:xfrm>
            <a:prstGeom prst="straightConnector1">
              <a:avLst/>
            </a:prstGeom>
            <a:noFill/>
            <a:ln w="25400" cap="flat" cmpd="sng">
              <a:solidFill>
                <a:srgbClr val="FFC000"/>
              </a:solidFill>
              <a:prstDash val="solid"/>
              <a:round/>
              <a:headEnd type="none" w="med" len="med"/>
              <a:tailEnd type="none" w="med" len="med"/>
            </a:ln>
          </p:spPr>
        </p:cxnSp>
        <p:cxnSp>
          <p:nvCxnSpPr>
            <p:cNvPr id="888" name="Google Shape;888;p26"/>
            <p:cNvCxnSpPr/>
            <p:nvPr/>
          </p:nvCxnSpPr>
          <p:spPr>
            <a:xfrm>
              <a:off x="1784" y="1215"/>
              <a:ext cx="245" cy="0"/>
            </a:xfrm>
            <a:prstGeom prst="straightConnector1">
              <a:avLst/>
            </a:prstGeom>
            <a:noFill/>
            <a:ln w="25400" cap="flat" cmpd="sng">
              <a:solidFill>
                <a:schemeClr val="lt1"/>
              </a:solidFill>
              <a:prstDash val="solid"/>
              <a:round/>
              <a:headEnd type="none" w="med" len="med"/>
              <a:tailEnd type="none" w="med" len="med"/>
            </a:ln>
          </p:spPr>
        </p:cxnSp>
        <p:cxnSp>
          <p:nvCxnSpPr>
            <p:cNvPr id="889" name="Google Shape;889;p26"/>
            <p:cNvCxnSpPr/>
            <p:nvPr/>
          </p:nvCxnSpPr>
          <p:spPr>
            <a:xfrm>
              <a:off x="2046" y="1217"/>
              <a:ext cx="246" cy="0"/>
            </a:xfrm>
            <a:prstGeom prst="straightConnector1">
              <a:avLst/>
            </a:prstGeom>
            <a:noFill/>
            <a:ln w="25400" cap="flat" cmpd="sng">
              <a:solidFill>
                <a:schemeClr val="lt1"/>
              </a:solidFill>
              <a:prstDash val="solid"/>
              <a:round/>
              <a:headEnd type="none" w="med" len="med"/>
              <a:tailEnd type="none" w="med" len="med"/>
            </a:ln>
          </p:spPr>
        </p:cxnSp>
        <p:sp>
          <p:nvSpPr>
            <p:cNvPr id="890" name="Google Shape;890;p26"/>
            <p:cNvSpPr/>
            <p:nvPr/>
          </p:nvSpPr>
          <p:spPr>
            <a:xfrm>
              <a:off x="791" y="655"/>
              <a:ext cx="484"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6 PM</a:t>
              </a:r>
              <a:endParaRPr sz="19100"/>
            </a:p>
          </p:txBody>
        </p:sp>
        <p:cxnSp>
          <p:nvCxnSpPr>
            <p:cNvPr id="891" name="Google Shape;891;p26"/>
            <p:cNvCxnSpPr/>
            <p:nvPr/>
          </p:nvCxnSpPr>
          <p:spPr>
            <a:xfrm>
              <a:off x="983" y="881"/>
              <a:ext cx="0" cy="167"/>
            </a:xfrm>
            <a:prstGeom prst="straightConnector1">
              <a:avLst/>
            </a:prstGeom>
            <a:noFill/>
            <a:ln w="25400" cap="flat" cmpd="sng">
              <a:solidFill>
                <a:schemeClr val="lt1"/>
              </a:solidFill>
              <a:prstDash val="solid"/>
              <a:round/>
              <a:headEnd type="none" w="med" len="med"/>
              <a:tailEnd type="none" w="med" len="med"/>
            </a:ln>
          </p:spPr>
        </p:cxnSp>
        <p:sp>
          <p:nvSpPr>
            <p:cNvPr id="892" name="Google Shape;892;p26"/>
            <p:cNvSpPr/>
            <p:nvPr/>
          </p:nvSpPr>
          <p:spPr>
            <a:xfrm>
              <a:off x="1428" y="666"/>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7</a:t>
              </a:r>
              <a:endParaRPr sz="19100"/>
            </a:p>
          </p:txBody>
        </p:sp>
        <p:sp>
          <p:nvSpPr>
            <p:cNvPr id="893" name="Google Shape;893;p26"/>
            <p:cNvSpPr/>
            <p:nvPr/>
          </p:nvSpPr>
          <p:spPr>
            <a:xfrm>
              <a:off x="1940" y="661"/>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8</a:t>
              </a:r>
              <a:endParaRPr sz="19100"/>
            </a:p>
          </p:txBody>
        </p:sp>
        <p:sp>
          <p:nvSpPr>
            <p:cNvPr id="894" name="Google Shape;894;p26"/>
            <p:cNvSpPr/>
            <p:nvPr/>
          </p:nvSpPr>
          <p:spPr>
            <a:xfrm>
              <a:off x="2474" y="678"/>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9</a:t>
              </a:r>
              <a:endParaRPr sz="19100"/>
            </a:p>
          </p:txBody>
        </p:sp>
        <p:sp>
          <p:nvSpPr>
            <p:cNvPr id="895" name="Google Shape;895;p26"/>
            <p:cNvSpPr/>
            <p:nvPr/>
          </p:nvSpPr>
          <p:spPr>
            <a:xfrm>
              <a:off x="2957" y="668"/>
              <a:ext cx="290"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dirty="0">
                  <a:solidFill>
                    <a:srgbClr val="FFFFFF"/>
                  </a:solidFill>
                  <a:latin typeface="Arial"/>
                  <a:ea typeface="Arial"/>
                  <a:cs typeface="Arial"/>
                  <a:sym typeface="Arial"/>
                </a:rPr>
                <a:t>10</a:t>
              </a:r>
              <a:endParaRPr sz="19100" dirty="0"/>
            </a:p>
          </p:txBody>
        </p:sp>
        <p:cxnSp>
          <p:nvCxnSpPr>
            <p:cNvPr id="896" name="Google Shape;896;p26"/>
            <p:cNvCxnSpPr/>
            <p:nvPr/>
          </p:nvCxnSpPr>
          <p:spPr>
            <a:xfrm>
              <a:off x="990" y="978"/>
              <a:ext cx="2112" cy="17"/>
            </a:xfrm>
            <a:prstGeom prst="straightConnector1">
              <a:avLst/>
            </a:prstGeom>
            <a:noFill/>
            <a:ln w="25400" cap="flat" cmpd="sng">
              <a:solidFill>
                <a:schemeClr val="lt1"/>
              </a:solidFill>
              <a:prstDash val="solid"/>
              <a:round/>
              <a:headEnd type="none" w="med" len="med"/>
              <a:tailEnd type="triangle" w="med" len="med"/>
            </a:ln>
          </p:spPr>
        </p:cxnSp>
        <p:cxnSp>
          <p:nvCxnSpPr>
            <p:cNvPr id="897" name="Google Shape;897;p26"/>
            <p:cNvCxnSpPr/>
            <p:nvPr/>
          </p:nvCxnSpPr>
          <p:spPr>
            <a:xfrm>
              <a:off x="1772" y="1073"/>
              <a:ext cx="0" cy="269"/>
            </a:xfrm>
            <a:prstGeom prst="straightConnector1">
              <a:avLst/>
            </a:prstGeom>
            <a:noFill/>
            <a:ln w="25400" cap="flat" cmpd="sng">
              <a:solidFill>
                <a:schemeClr val="lt1"/>
              </a:solidFill>
              <a:prstDash val="solid"/>
              <a:round/>
              <a:headEnd type="none" w="med" len="med"/>
              <a:tailEnd type="none" w="med" len="med"/>
            </a:ln>
          </p:spPr>
        </p:cxnSp>
        <p:cxnSp>
          <p:nvCxnSpPr>
            <p:cNvPr id="898" name="Google Shape;898;p26"/>
            <p:cNvCxnSpPr/>
            <p:nvPr/>
          </p:nvCxnSpPr>
          <p:spPr>
            <a:xfrm>
              <a:off x="2830" y="1073"/>
              <a:ext cx="0" cy="245"/>
            </a:xfrm>
            <a:prstGeom prst="straightConnector1">
              <a:avLst/>
            </a:prstGeom>
            <a:noFill/>
            <a:ln w="25400" cap="flat" cmpd="sng">
              <a:solidFill>
                <a:schemeClr val="lt1"/>
              </a:solidFill>
              <a:prstDash val="solid"/>
              <a:round/>
              <a:headEnd type="none" w="med" len="med"/>
              <a:tailEnd type="none" w="med" len="med"/>
            </a:ln>
          </p:spPr>
        </p:cxnSp>
        <p:cxnSp>
          <p:nvCxnSpPr>
            <p:cNvPr id="899" name="Google Shape;899;p26"/>
            <p:cNvCxnSpPr/>
            <p:nvPr/>
          </p:nvCxnSpPr>
          <p:spPr>
            <a:xfrm>
              <a:off x="1784"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900" name="Google Shape;900;p26"/>
            <p:cNvCxnSpPr/>
            <p:nvPr/>
          </p:nvCxnSpPr>
          <p:spPr>
            <a:xfrm>
              <a:off x="2050" y="1318"/>
              <a:ext cx="236" cy="0"/>
            </a:xfrm>
            <a:prstGeom prst="straightConnector1">
              <a:avLst/>
            </a:prstGeom>
            <a:noFill/>
            <a:ln w="25400" cap="flat" cmpd="sng">
              <a:solidFill>
                <a:srgbClr val="FFC000"/>
              </a:solidFill>
              <a:prstDash val="solid"/>
              <a:round/>
              <a:headEnd type="none" w="med" len="med"/>
              <a:tailEnd type="none" w="med" len="med"/>
            </a:ln>
          </p:spPr>
        </p:cxnSp>
        <p:cxnSp>
          <p:nvCxnSpPr>
            <p:cNvPr id="901" name="Google Shape;901;p26"/>
            <p:cNvCxnSpPr/>
            <p:nvPr/>
          </p:nvCxnSpPr>
          <p:spPr>
            <a:xfrm>
              <a:off x="2050"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902" name="Google Shape;902;p26"/>
            <p:cNvCxnSpPr/>
            <p:nvPr/>
          </p:nvCxnSpPr>
          <p:spPr>
            <a:xfrm>
              <a:off x="2309" y="1271"/>
              <a:ext cx="232" cy="0"/>
            </a:xfrm>
            <a:prstGeom prst="straightConnector1">
              <a:avLst/>
            </a:prstGeom>
            <a:noFill/>
            <a:ln w="25400" cap="flat" cmpd="sng">
              <a:solidFill>
                <a:srgbClr val="C5DBC3"/>
              </a:solidFill>
              <a:prstDash val="solid"/>
              <a:round/>
              <a:headEnd type="none" w="med" len="med"/>
              <a:tailEnd type="none" w="med" len="med"/>
            </a:ln>
          </p:spPr>
        </p:cxnSp>
        <p:cxnSp>
          <p:nvCxnSpPr>
            <p:cNvPr id="903" name="Google Shape;903;p26"/>
            <p:cNvCxnSpPr/>
            <p:nvPr/>
          </p:nvCxnSpPr>
          <p:spPr>
            <a:xfrm>
              <a:off x="1255"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904" name="Google Shape;904;p26"/>
            <p:cNvCxnSpPr/>
            <p:nvPr/>
          </p:nvCxnSpPr>
          <p:spPr>
            <a:xfrm>
              <a:off x="1523"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905" name="Google Shape;905;p26"/>
            <p:cNvCxnSpPr/>
            <p:nvPr/>
          </p:nvCxnSpPr>
          <p:spPr>
            <a:xfrm>
              <a:off x="2576" y="1317"/>
              <a:ext cx="237" cy="0"/>
            </a:xfrm>
            <a:prstGeom prst="straightConnector1">
              <a:avLst/>
            </a:prstGeom>
            <a:noFill/>
            <a:ln w="25400" cap="flat" cmpd="sng">
              <a:solidFill>
                <a:srgbClr val="FFC000"/>
              </a:solidFill>
              <a:prstDash val="solid"/>
              <a:round/>
              <a:headEnd type="none" w="med" len="med"/>
              <a:tailEnd type="none" w="med" len="med"/>
            </a:ln>
          </p:spPr>
        </p:cxnSp>
      </p:grpSp>
      <p:grpSp>
        <p:nvGrpSpPr>
          <p:cNvPr id="906" name="Google Shape;906;p26"/>
          <p:cNvGrpSpPr/>
          <p:nvPr/>
        </p:nvGrpSpPr>
        <p:grpSpPr>
          <a:xfrm>
            <a:off x="2654040" y="1819823"/>
            <a:ext cx="360760" cy="1863337"/>
            <a:chOff x="3288" y="801"/>
            <a:chExt cx="303" cy="1565"/>
          </a:xfrm>
        </p:grpSpPr>
        <p:sp>
          <p:nvSpPr>
            <p:cNvPr id="907" name="Google Shape;907;p26"/>
            <p:cNvSpPr/>
            <p:nvPr/>
          </p:nvSpPr>
          <p:spPr>
            <a:xfrm>
              <a:off x="3292" y="80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08" name="Google Shape;908;p26"/>
            <p:cNvSpPr/>
            <p:nvPr/>
          </p:nvSpPr>
          <p:spPr>
            <a:xfrm>
              <a:off x="3328" y="84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A</a:t>
              </a:r>
              <a:endParaRPr/>
            </a:p>
          </p:txBody>
        </p:sp>
        <p:sp>
          <p:nvSpPr>
            <p:cNvPr id="909" name="Google Shape;909;p26"/>
            <p:cNvSpPr/>
            <p:nvPr/>
          </p:nvSpPr>
          <p:spPr>
            <a:xfrm>
              <a:off x="3298" y="1224"/>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10" name="Google Shape;910;p26"/>
            <p:cNvSpPr/>
            <p:nvPr/>
          </p:nvSpPr>
          <p:spPr>
            <a:xfrm>
              <a:off x="3334" y="1271"/>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B</a:t>
              </a:r>
              <a:endParaRPr/>
            </a:p>
          </p:txBody>
        </p:sp>
        <p:sp>
          <p:nvSpPr>
            <p:cNvPr id="911" name="Google Shape;911;p26"/>
            <p:cNvSpPr/>
            <p:nvPr/>
          </p:nvSpPr>
          <p:spPr>
            <a:xfrm>
              <a:off x="3288" y="164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12" name="Google Shape;912;p26"/>
            <p:cNvSpPr/>
            <p:nvPr/>
          </p:nvSpPr>
          <p:spPr>
            <a:xfrm>
              <a:off x="3323" y="168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C</a:t>
              </a:r>
              <a:endParaRPr/>
            </a:p>
          </p:txBody>
        </p:sp>
        <p:sp>
          <p:nvSpPr>
            <p:cNvPr id="913" name="Google Shape;913;p26"/>
            <p:cNvSpPr/>
            <p:nvPr/>
          </p:nvSpPr>
          <p:spPr>
            <a:xfrm>
              <a:off x="3294" y="2056"/>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14" name="Google Shape;914;p26"/>
            <p:cNvSpPr/>
            <p:nvPr/>
          </p:nvSpPr>
          <p:spPr>
            <a:xfrm>
              <a:off x="3330" y="2103"/>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D</a:t>
              </a:r>
              <a:endParaRPr/>
            </a:p>
          </p:txBody>
        </p:sp>
      </p:grpSp>
      <p:grpSp>
        <p:nvGrpSpPr>
          <p:cNvPr id="915" name="Google Shape;915;p26"/>
          <p:cNvGrpSpPr/>
          <p:nvPr/>
        </p:nvGrpSpPr>
        <p:grpSpPr>
          <a:xfrm>
            <a:off x="3113041" y="1847851"/>
            <a:ext cx="1154113" cy="376944"/>
            <a:chOff x="6646274" y="1968104"/>
            <a:chExt cx="1154113" cy="376944"/>
          </a:xfrm>
        </p:grpSpPr>
        <p:grpSp>
          <p:nvGrpSpPr>
            <p:cNvPr id="916" name="Google Shape;916;p26"/>
            <p:cNvGrpSpPr/>
            <p:nvPr/>
          </p:nvGrpSpPr>
          <p:grpSpPr>
            <a:xfrm>
              <a:off x="6964427" y="1968104"/>
              <a:ext cx="301778" cy="374648"/>
              <a:chOff x="4048" y="2448"/>
              <a:chExt cx="424" cy="504"/>
            </a:xfrm>
          </p:grpSpPr>
          <p:grpSp>
            <p:nvGrpSpPr>
              <p:cNvPr id="917" name="Google Shape;917;p26"/>
              <p:cNvGrpSpPr/>
              <p:nvPr/>
            </p:nvGrpSpPr>
            <p:grpSpPr>
              <a:xfrm>
                <a:off x="4048" y="2448"/>
                <a:ext cx="424" cy="504"/>
                <a:chOff x="4048" y="2448"/>
                <a:chExt cx="424" cy="504"/>
              </a:xfrm>
            </p:grpSpPr>
            <p:sp>
              <p:nvSpPr>
                <p:cNvPr id="918" name="Google Shape;918;p26"/>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19" name="Google Shape;919;p26"/>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20" name="Google Shape;920;p26"/>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21" name="Google Shape;921;p26"/>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22" name="Google Shape;922;p26"/>
            <p:cNvGrpSpPr/>
            <p:nvPr/>
          </p:nvGrpSpPr>
          <p:grpSpPr>
            <a:xfrm>
              <a:off x="7278462" y="2003518"/>
              <a:ext cx="308219" cy="313095"/>
              <a:chOff x="4043" y="3096"/>
              <a:chExt cx="417" cy="409"/>
            </a:xfrm>
          </p:grpSpPr>
          <p:grpSp>
            <p:nvGrpSpPr>
              <p:cNvPr id="923" name="Google Shape;923;p26"/>
              <p:cNvGrpSpPr/>
              <p:nvPr/>
            </p:nvGrpSpPr>
            <p:grpSpPr>
              <a:xfrm>
                <a:off x="4045" y="3289"/>
                <a:ext cx="415" cy="216"/>
                <a:chOff x="4045" y="3289"/>
                <a:chExt cx="415" cy="216"/>
              </a:xfrm>
            </p:grpSpPr>
            <p:sp>
              <p:nvSpPr>
                <p:cNvPr id="924" name="Google Shape;924;p26"/>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25" name="Google Shape;925;p26"/>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26" name="Google Shape;926;p26"/>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27" name="Google Shape;927;p26"/>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28" name="Google Shape;928;p26"/>
              <p:cNvGrpSpPr/>
              <p:nvPr/>
            </p:nvGrpSpPr>
            <p:grpSpPr>
              <a:xfrm>
                <a:off x="4043" y="3096"/>
                <a:ext cx="217" cy="409"/>
                <a:chOff x="4043" y="3096"/>
                <a:chExt cx="217" cy="409"/>
              </a:xfrm>
            </p:grpSpPr>
            <p:sp>
              <p:nvSpPr>
                <p:cNvPr id="929" name="Google Shape;929;p26"/>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30" name="Google Shape;930;p26"/>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931" name="Google Shape;931;p26"/>
            <p:cNvGrpSpPr/>
            <p:nvPr/>
          </p:nvGrpSpPr>
          <p:grpSpPr>
            <a:xfrm>
              <a:off x="6646274" y="1971955"/>
              <a:ext cx="298926" cy="371497"/>
              <a:chOff x="4056" y="1712"/>
              <a:chExt cx="424" cy="504"/>
            </a:xfrm>
          </p:grpSpPr>
          <p:grpSp>
            <p:nvGrpSpPr>
              <p:cNvPr id="932" name="Google Shape;932;p26"/>
              <p:cNvGrpSpPr/>
              <p:nvPr/>
            </p:nvGrpSpPr>
            <p:grpSpPr>
              <a:xfrm>
                <a:off x="4056" y="1712"/>
                <a:ext cx="424" cy="504"/>
                <a:chOff x="4056" y="1712"/>
                <a:chExt cx="424" cy="504"/>
              </a:xfrm>
            </p:grpSpPr>
            <p:grpSp>
              <p:nvGrpSpPr>
                <p:cNvPr id="933" name="Google Shape;933;p26"/>
                <p:cNvGrpSpPr/>
                <p:nvPr/>
              </p:nvGrpSpPr>
              <p:grpSpPr>
                <a:xfrm>
                  <a:off x="4056" y="1712"/>
                  <a:ext cx="424" cy="504"/>
                  <a:chOff x="4056" y="1712"/>
                  <a:chExt cx="424" cy="504"/>
                </a:xfrm>
              </p:grpSpPr>
              <p:sp>
                <p:nvSpPr>
                  <p:cNvPr id="934" name="Google Shape;934;p26"/>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35" name="Google Shape;935;p26"/>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36" name="Google Shape;936;p26"/>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37" name="Google Shape;937;p26"/>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38" name="Google Shape;938;p26"/>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39" name="Google Shape;939;p26"/>
          <p:cNvGrpSpPr/>
          <p:nvPr/>
        </p:nvGrpSpPr>
        <p:grpSpPr>
          <a:xfrm>
            <a:off x="3389912" y="2341048"/>
            <a:ext cx="1154113" cy="376944"/>
            <a:chOff x="6646274" y="1968104"/>
            <a:chExt cx="1154113" cy="376944"/>
          </a:xfrm>
        </p:grpSpPr>
        <p:grpSp>
          <p:nvGrpSpPr>
            <p:cNvPr id="940" name="Google Shape;940;p26"/>
            <p:cNvGrpSpPr/>
            <p:nvPr/>
          </p:nvGrpSpPr>
          <p:grpSpPr>
            <a:xfrm>
              <a:off x="6964427" y="1968104"/>
              <a:ext cx="301778" cy="374648"/>
              <a:chOff x="4048" y="2448"/>
              <a:chExt cx="424" cy="504"/>
            </a:xfrm>
          </p:grpSpPr>
          <p:grpSp>
            <p:nvGrpSpPr>
              <p:cNvPr id="941" name="Google Shape;941;p26"/>
              <p:cNvGrpSpPr/>
              <p:nvPr/>
            </p:nvGrpSpPr>
            <p:grpSpPr>
              <a:xfrm>
                <a:off x="4048" y="2448"/>
                <a:ext cx="424" cy="504"/>
                <a:chOff x="4048" y="2448"/>
                <a:chExt cx="424" cy="504"/>
              </a:xfrm>
            </p:grpSpPr>
            <p:sp>
              <p:nvSpPr>
                <p:cNvPr id="942" name="Google Shape;942;p26"/>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43" name="Google Shape;943;p26"/>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44" name="Google Shape;944;p26"/>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45" name="Google Shape;945;p26"/>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46" name="Google Shape;946;p26"/>
            <p:cNvGrpSpPr/>
            <p:nvPr/>
          </p:nvGrpSpPr>
          <p:grpSpPr>
            <a:xfrm>
              <a:off x="7278462" y="2003518"/>
              <a:ext cx="308219" cy="313095"/>
              <a:chOff x="4043" y="3096"/>
              <a:chExt cx="417" cy="409"/>
            </a:xfrm>
          </p:grpSpPr>
          <p:grpSp>
            <p:nvGrpSpPr>
              <p:cNvPr id="947" name="Google Shape;947;p26"/>
              <p:cNvGrpSpPr/>
              <p:nvPr/>
            </p:nvGrpSpPr>
            <p:grpSpPr>
              <a:xfrm>
                <a:off x="4045" y="3289"/>
                <a:ext cx="415" cy="216"/>
                <a:chOff x="4045" y="3289"/>
                <a:chExt cx="415" cy="216"/>
              </a:xfrm>
            </p:grpSpPr>
            <p:sp>
              <p:nvSpPr>
                <p:cNvPr id="948" name="Google Shape;948;p26"/>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49" name="Google Shape;949;p26"/>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50" name="Google Shape;950;p26"/>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51" name="Google Shape;951;p26"/>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52" name="Google Shape;952;p26"/>
              <p:cNvGrpSpPr/>
              <p:nvPr/>
            </p:nvGrpSpPr>
            <p:grpSpPr>
              <a:xfrm>
                <a:off x="4043" y="3096"/>
                <a:ext cx="217" cy="409"/>
                <a:chOff x="4043" y="3096"/>
                <a:chExt cx="217" cy="409"/>
              </a:xfrm>
            </p:grpSpPr>
            <p:sp>
              <p:nvSpPr>
                <p:cNvPr id="953" name="Google Shape;953;p26"/>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54" name="Google Shape;954;p26"/>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955" name="Google Shape;955;p26"/>
            <p:cNvGrpSpPr/>
            <p:nvPr/>
          </p:nvGrpSpPr>
          <p:grpSpPr>
            <a:xfrm>
              <a:off x="6646274" y="1971955"/>
              <a:ext cx="298926" cy="371497"/>
              <a:chOff x="4056" y="1712"/>
              <a:chExt cx="424" cy="504"/>
            </a:xfrm>
          </p:grpSpPr>
          <p:grpSp>
            <p:nvGrpSpPr>
              <p:cNvPr id="956" name="Google Shape;956;p26"/>
              <p:cNvGrpSpPr/>
              <p:nvPr/>
            </p:nvGrpSpPr>
            <p:grpSpPr>
              <a:xfrm>
                <a:off x="4056" y="1712"/>
                <a:ext cx="424" cy="504"/>
                <a:chOff x="4056" y="1712"/>
                <a:chExt cx="424" cy="504"/>
              </a:xfrm>
            </p:grpSpPr>
            <p:grpSp>
              <p:nvGrpSpPr>
                <p:cNvPr id="957" name="Google Shape;957;p26"/>
                <p:cNvGrpSpPr/>
                <p:nvPr/>
              </p:nvGrpSpPr>
              <p:grpSpPr>
                <a:xfrm>
                  <a:off x="4056" y="1712"/>
                  <a:ext cx="424" cy="504"/>
                  <a:chOff x="4056" y="1712"/>
                  <a:chExt cx="424" cy="504"/>
                </a:xfrm>
              </p:grpSpPr>
              <p:sp>
                <p:nvSpPr>
                  <p:cNvPr id="958" name="Google Shape;958;p26"/>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59" name="Google Shape;959;p26"/>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60" name="Google Shape;960;p26"/>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61" name="Google Shape;961;p26"/>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62" name="Google Shape;962;p26"/>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63" name="Google Shape;963;p26"/>
          <p:cNvGrpSpPr/>
          <p:nvPr/>
        </p:nvGrpSpPr>
        <p:grpSpPr>
          <a:xfrm>
            <a:off x="3678198" y="2812231"/>
            <a:ext cx="1154113" cy="376944"/>
            <a:chOff x="6646274" y="1968104"/>
            <a:chExt cx="1154113" cy="376944"/>
          </a:xfrm>
        </p:grpSpPr>
        <p:grpSp>
          <p:nvGrpSpPr>
            <p:cNvPr id="964" name="Google Shape;964;p26"/>
            <p:cNvGrpSpPr/>
            <p:nvPr/>
          </p:nvGrpSpPr>
          <p:grpSpPr>
            <a:xfrm>
              <a:off x="6964427" y="1968104"/>
              <a:ext cx="301778" cy="374648"/>
              <a:chOff x="4048" y="2448"/>
              <a:chExt cx="424" cy="504"/>
            </a:xfrm>
          </p:grpSpPr>
          <p:grpSp>
            <p:nvGrpSpPr>
              <p:cNvPr id="965" name="Google Shape;965;p26"/>
              <p:cNvGrpSpPr/>
              <p:nvPr/>
            </p:nvGrpSpPr>
            <p:grpSpPr>
              <a:xfrm>
                <a:off x="4048" y="2448"/>
                <a:ext cx="424" cy="504"/>
                <a:chOff x="4048" y="2448"/>
                <a:chExt cx="424" cy="504"/>
              </a:xfrm>
            </p:grpSpPr>
            <p:sp>
              <p:nvSpPr>
                <p:cNvPr id="966" name="Google Shape;966;p26"/>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67" name="Google Shape;967;p26"/>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68" name="Google Shape;968;p26"/>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69" name="Google Shape;969;p26"/>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70" name="Google Shape;970;p26"/>
            <p:cNvGrpSpPr/>
            <p:nvPr/>
          </p:nvGrpSpPr>
          <p:grpSpPr>
            <a:xfrm>
              <a:off x="7278462" y="2003518"/>
              <a:ext cx="308219" cy="313095"/>
              <a:chOff x="4043" y="3096"/>
              <a:chExt cx="417" cy="409"/>
            </a:xfrm>
          </p:grpSpPr>
          <p:grpSp>
            <p:nvGrpSpPr>
              <p:cNvPr id="971" name="Google Shape;971;p26"/>
              <p:cNvGrpSpPr/>
              <p:nvPr/>
            </p:nvGrpSpPr>
            <p:grpSpPr>
              <a:xfrm>
                <a:off x="4045" y="3289"/>
                <a:ext cx="415" cy="216"/>
                <a:chOff x="4045" y="3289"/>
                <a:chExt cx="415" cy="216"/>
              </a:xfrm>
            </p:grpSpPr>
            <p:sp>
              <p:nvSpPr>
                <p:cNvPr id="972" name="Google Shape;972;p26"/>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73" name="Google Shape;973;p26"/>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74" name="Google Shape;974;p26"/>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75" name="Google Shape;975;p26"/>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76" name="Google Shape;976;p26"/>
              <p:cNvGrpSpPr/>
              <p:nvPr/>
            </p:nvGrpSpPr>
            <p:grpSpPr>
              <a:xfrm>
                <a:off x="4043" y="3096"/>
                <a:ext cx="217" cy="409"/>
                <a:chOff x="4043" y="3096"/>
                <a:chExt cx="217" cy="409"/>
              </a:xfrm>
            </p:grpSpPr>
            <p:sp>
              <p:nvSpPr>
                <p:cNvPr id="977" name="Google Shape;977;p26"/>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78" name="Google Shape;978;p26"/>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979" name="Google Shape;979;p26"/>
            <p:cNvGrpSpPr/>
            <p:nvPr/>
          </p:nvGrpSpPr>
          <p:grpSpPr>
            <a:xfrm>
              <a:off x="6646274" y="1971955"/>
              <a:ext cx="298926" cy="371497"/>
              <a:chOff x="4056" y="1712"/>
              <a:chExt cx="424" cy="504"/>
            </a:xfrm>
          </p:grpSpPr>
          <p:grpSp>
            <p:nvGrpSpPr>
              <p:cNvPr id="980" name="Google Shape;980;p26"/>
              <p:cNvGrpSpPr/>
              <p:nvPr/>
            </p:nvGrpSpPr>
            <p:grpSpPr>
              <a:xfrm>
                <a:off x="4056" y="1712"/>
                <a:ext cx="424" cy="504"/>
                <a:chOff x="4056" y="1712"/>
                <a:chExt cx="424" cy="504"/>
              </a:xfrm>
            </p:grpSpPr>
            <p:grpSp>
              <p:nvGrpSpPr>
                <p:cNvPr id="981" name="Google Shape;981;p26"/>
                <p:cNvGrpSpPr/>
                <p:nvPr/>
              </p:nvGrpSpPr>
              <p:grpSpPr>
                <a:xfrm>
                  <a:off x="4056" y="1712"/>
                  <a:ext cx="424" cy="504"/>
                  <a:chOff x="4056" y="1712"/>
                  <a:chExt cx="424" cy="504"/>
                </a:xfrm>
              </p:grpSpPr>
              <p:sp>
                <p:nvSpPr>
                  <p:cNvPr id="982" name="Google Shape;982;p26"/>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83" name="Google Shape;983;p26"/>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84" name="Google Shape;984;p26"/>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85" name="Google Shape;985;p26"/>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86" name="Google Shape;986;p26"/>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87" name="Google Shape;987;p26"/>
          <p:cNvGrpSpPr/>
          <p:nvPr/>
        </p:nvGrpSpPr>
        <p:grpSpPr>
          <a:xfrm>
            <a:off x="3966969" y="3266992"/>
            <a:ext cx="1154113" cy="376944"/>
            <a:chOff x="6646274" y="1968104"/>
            <a:chExt cx="1154113" cy="376944"/>
          </a:xfrm>
        </p:grpSpPr>
        <p:grpSp>
          <p:nvGrpSpPr>
            <p:cNvPr id="988" name="Google Shape;988;p26"/>
            <p:cNvGrpSpPr/>
            <p:nvPr/>
          </p:nvGrpSpPr>
          <p:grpSpPr>
            <a:xfrm>
              <a:off x="6964427" y="1968104"/>
              <a:ext cx="301778" cy="374648"/>
              <a:chOff x="4048" y="2448"/>
              <a:chExt cx="424" cy="504"/>
            </a:xfrm>
          </p:grpSpPr>
          <p:grpSp>
            <p:nvGrpSpPr>
              <p:cNvPr id="989" name="Google Shape;989;p26"/>
              <p:cNvGrpSpPr/>
              <p:nvPr/>
            </p:nvGrpSpPr>
            <p:grpSpPr>
              <a:xfrm>
                <a:off x="4048" y="2448"/>
                <a:ext cx="424" cy="504"/>
                <a:chOff x="4048" y="2448"/>
                <a:chExt cx="424" cy="504"/>
              </a:xfrm>
            </p:grpSpPr>
            <p:sp>
              <p:nvSpPr>
                <p:cNvPr id="990" name="Google Shape;990;p26"/>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91" name="Google Shape;991;p26"/>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992" name="Google Shape;992;p26"/>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93" name="Google Shape;993;p26"/>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994" name="Google Shape;994;p26"/>
            <p:cNvGrpSpPr/>
            <p:nvPr/>
          </p:nvGrpSpPr>
          <p:grpSpPr>
            <a:xfrm>
              <a:off x="7278462" y="2003518"/>
              <a:ext cx="308219" cy="313095"/>
              <a:chOff x="4043" y="3096"/>
              <a:chExt cx="417" cy="409"/>
            </a:xfrm>
          </p:grpSpPr>
          <p:grpSp>
            <p:nvGrpSpPr>
              <p:cNvPr id="995" name="Google Shape;995;p26"/>
              <p:cNvGrpSpPr/>
              <p:nvPr/>
            </p:nvGrpSpPr>
            <p:grpSpPr>
              <a:xfrm>
                <a:off x="4045" y="3289"/>
                <a:ext cx="415" cy="216"/>
                <a:chOff x="4045" y="3289"/>
                <a:chExt cx="415" cy="216"/>
              </a:xfrm>
            </p:grpSpPr>
            <p:sp>
              <p:nvSpPr>
                <p:cNvPr id="996" name="Google Shape;996;p26"/>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97" name="Google Shape;997;p26"/>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98" name="Google Shape;998;p26"/>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999" name="Google Shape;999;p26"/>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000" name="Google Shape;1000;p26"/>
              <p:cNvGrpSpPr/>
              <p:nvPr/>
            </p:nvGrpSpPr>
            <p:grpSpPr>
              <a:xfrm>
                <a:off x="4043" y="3096"/>
                <a:ext cx="217" cy="409"/>
                <a:chOff x="4043" y="3096"/>
                <a:chExt cx="217" cy="409"/>
              </a:xfrm>
            </p:grpSpPr>
            <p:sp>
              <p:nvSpPr>
                <p:cNvPr id="1001" name="Google Shape;1001;p26"/>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02" name="Google Shape;1002;p26"/>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1003" name="Google Shape;1003;p26"/>
            <p:cNvGrpSpPr/>
            <p:nvPr/>
          </p:nvGrpSpPr>
          <p:grpSpPr>
            <a:xfrm>
              <a:off x="6646274" y="1971955"/>
              <a:ext cx="298926" cy="371497"/>
              <a:chOff x="4056" y="1712"/>
              <a:chExt cx="424" cy="504"/>
            </a:xfrm>
          </p:grpSpPr>
          <p:grpSp>
            <p:nvGrpSpPr>
              <p:cNvPr id="1004" name="Google Shape;1004;p26"/>
              <p:cNvGrpSpPr/>
              <p:nvPr/>
            </p:nvGrpSpPr>
            <p:grpSpPr>
              <a:xfrm>
                <a:off x="4056" y="1712"/>
                <a:ext cx="424" cy="504"/>
                <a:chOff x="4056" y="1712"/>
                <a:chExt cx="424" cy="504"/>
              </a:xfrm>
            </p:grpSpPr>
            <p:grpSp>
              <p:nvGrpSpPr>
                <p:cNvPr id="1005" name="Google Shape;1005;p26"/>
                <p:cNvGrpSpPr/>
                <p:nvPr/>
              </p:nvGrpSpPr>
              <p:grpSpPr>
                <a:xfrm>
                  <a:off x="4056" y="1712"/>
                  <a:ext cx="424" cy="504"/>
                  <a:chOff x="4056" y="1712"/>
                  <a:chExt cx="424" cy="504"/>
                </a:xfrm>
              </p:grpSpPr>
              <p:sp>
                <p:nvSpPr>
                  <p:cNvPr id="1006" name="Google Shape;1006;p26"/>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07" name="Google Shape;1007;p26"/>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08" name="Google Shape;1008;p26"/>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09" name="Google Shape;1009;p26"/>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10" name="Google Shape;1010;p26"/>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12" name="Google Shape;1012;p26"/>
          <p:cNvSpPr txBox="1"/>
          <p:nvPr/>
        </p:nvSpPr>
        <p:spPr>
          <a:xfrm>
            <a:off x="5649911" y="816046"/>
            <a:ext cx="3356860" cy="36932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Arial"/>
                <a:ea typeface="Arial"/>
                <a:cs typeface="Arial"/>
                <a:sym typeface="Arial"/>
              </a:rPr>
              <a:t>Pipelining doesn’t help </a:t>
            </a:r>
            <a:r>
              <a:rPr lang="en-US" sz="1800" dirty="0">
                <a:solidFill>
                  <a:srgbClr val="D8E156"/>
                </a:solidFill>
                <a:latin typeface="Arial"/>
                <a:ea typeface="Arial"/>
                <a:cs typeface="Arial"/>
                <a:sym typeface="Arial"/>
              </a:rPr>
              <a:t>latency</a:t>
            </a:r>
            <a:r>
              <a:rPr lang="en-US" sz="1800" dirty="0">
                <a:solidFill>
                  <a:schemeClr val="lt1"/>
                </a:solidFill>
                <a:latin typeface="Arial"/>
                <a:ea typeface="Arial"/>
                <a:cs typeface="Arial"/>
                <a:sym typeface="Arial"/>
              </a:rPr>
              <a:t> of single task, it helps </a:t>
            </a:r>
            <a:r>
              <a:rPr lang="en-US" sz="1800" dirty="0">
                <a:solidFill>
                  <a:srgbClr val="D8E156"/>
                </a:solidFill>
                <a:latin typeface="Arial"/>
                <a:ea typeface="Arial"/>
                <a:cs typeface="Arial"/>
                <a:sym typeface="Arial"/>
              </a:rPr>
              <a:t>throughput</a:t>
            </a:r>
            <a:r>
              <a:rPr lang="en-US" sz="1800" dirty="0">
                <a:solidFill>
                  <a:schemeClr val="lt1"/>
                </a:solidFill>
                <a:latin typeface="Arial"/>
                <a:ea typeface="Arial"/>
                <a:cs typeface="Arial"/>
                <a:sym typeface="Arial"/>
              </a:rPr>
              <a:t> of entire workload</a:t>
            </a:r>
            <a:endParaRPr dirty="0"/>
          </a:p>
          <a:p>
            <a:pPr marL="285750" marR="0" lvl="0" indent="-285750" algn="l" rtl="0">
              <a:spcBef>
                <a:spcPts val="0"/>
              </a:spcBef>
              <a:spcAft>
                <a:spcPts val="0"/>
              </a:spcAft>
              <a:buClr>
                <a:srgbClr val="D8E156"/>
              </a:buClr>
              <a:buSzPts val="1800"/>
              <a:buFont typeface="Arial"/>
              <a:buChar char="•"/>
            </a:pPr>
            <a:r>
              <a:rPr lang="en-US" sz="1800" dirty="0">
                <a:solidFill>
                  <a:srgbClr val="D8E156"/>
                </a:solidFill>
                <a:latin typeface="Arial"/>
                <a:ea typeface="Arial"/>
                <a:cs typeface="Arial"/>
                <a:sym typeface="Arial"/>
              </a:rPr>
              <a:t>Multiple</a:t>
            </a:r>
            <a:r>
              <a:rPr lang="en-US" sz="1800" dirty="0">
                <a:solidFill>
                  <a:schemeClr val="lt1"/>
                </a:solidFill>
                <a:latin typeface="Arial"/>
                <a:ea typeface="Arial"/>
                <a:cs typeface="Arial"/>
                <a:sym typeface="Arial"/>
              </a:rPr>
              <a:t> tasks operating simultaneously using different resources</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Arial"/>
                <a:ea typeface="Arial"/>
                <a:cs typeface="Arial"/>
                <a:sym typeface="Arial"/>
              </a:rPr>
              <a:t>Potential speedup = </a:t>
            </a:r>
            <a:br>
              <a:rPr lang="en-US" sz="1800" dirty="0">
                <a:solidFill>
                  <a:schemeClr val="lt1"/>
                </a:solidFill>
                <a:latin typeface="Arial"/>
                <a:ea typeface="Arial"/>
                <a:cs typeface="Arial"/>
                <a:sym typeface="Arial"/>
              </a:rPr>
            </a:br>
            <a:r>
              <a:rPr lang="en-US" sz="1800" dirty="0">
                <a:solidFill>
                  <a:srgbClr val="D8E156"/>
                </a:solidFill>
                <a:latin typeface="Arial"/>
                <a:ea typeface="Arial"/>
                <a:cs typeface="Arial"/>
                <a:sym typeface="Arial"/>
              </a:rPr>
              <a:t>Number of pipe stages</a:t>
            </a:r>
            <a:endParaRPr dirty="0"/>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Arial"/>
                <a:ea typeface="Arial"/>
                <a:cs typeface="Arial"/>
                <a:sym typeface="Arial"/>
              </a:rPr>
              <a:t>Time to “</a:t>
            </a:r>
            <a:r>
              <a:rPr lang="en-US" sz="1800" dirty="0">
                <a:solidFill>
                  <a:srgbClr val="D8E156"/>
                </a:solidFill>
                <a:latin typeface="Arial"/>
                <a:ea typeface="Arial"/>
                <a:cs typeface="Arial"/>
                <a:sym typeface="Arial"/>
              </a:rPr>
              <a:t>fill</a:t>
            </a:r>
            <a:r>
              <a:rPr lang="en-US" sz="1800" dirty="0">
                <a:solidFill>
                  <a:schemeClr val="lt1"/>
                </a:solidFill>
                <a:latin typeface="Arial"/>
                <a:ea typeface="Arial"/>
                <a:cs typeface="Arial"/>
                <a:sym typeface="Arial"/>
              </a:rPr>
              <a:t>” pipeline and </a:t>
            </a:r>
            <a:br>
              <a:rPr lang="en-US" sz="1800" dirty="0">
                <a:solidFill>
                  <a:schemeClr val="lt1"/>
                </a:solidFill>
                <a:latin typeface="Arial"/>
                <a:ea typeface="Arial"/>
                <a:cs typeface="Arial"/>
                <a:sym typeface="Arial"/>
              </a:rPr>
            </a:br>
            <a:r>
              <a:rPr lang="en-US" sz="1800" dirty="0">
                <a:solidFill>
                  <a:schemeClr val="lt1"/>
                </a:solidFill>
                <a:latin typeface="Arial"/>
                <a:ea typeface="Arial"/>
                <a:cs typeface="Arial"/>
                <a:sym typeface="Arial"/>
              </a:rPr>
              <a:t>time to “</a:t>
            </a:r>
            <a:r>
              <a:rPr lang="en-US" sz="1800" dirty="0">
                <a:solidFill>
                  <a:srgbClr val="D8E156"/>
                </a:solidFill>
                <a:latin typeface="Arial"/>
                <a:ea typeface="Arial"/>
                <a:cs typeface="Arial"/>
                <a:sym typeface="Arial"/>
              </a:rPr>
              <a:t>drain</a:t>
            </a:r>
            <a:r>
              <a:rPr lang="en-US" sz="1800" dirty="0">
                <a:solidFill>
                  <a:schemeClr val="lt1"/>
                </a:solidFill>
                <a:latin typeface="Arial"/>
                <a:ea typeface="Arial"/>
                <a:cs typeface="Arial"/>
                <a:sym typeface="Arial"/>
              </a:rPr>
              <a:t>” it reduces </a:t>
            </a:r>
            <a:br>
              <a:rPr lang="en-US" sz="1800" dirty="0">
                <a:solidFill>
                  <a:schemeClr val="lt1"/>
                </a:solidFill>
                <a:latin typeface="Arial"/>
                <a:ea typeface="Arial"/>
                <a:cs typeface="Arial"/>
                <a:sym typeface="Arial"/>
              </a:rPr>
            </a:br>
            <a:r>
              <a:rPr lang="en-US" sz="1800" dirty="0">
                <a:solidFill>
                  <a:schemeClr val="lt1"/>
                </a:solidFill>
                <a:latin typeface="Arial"/>
                <a:ea typeface="Arial"/>
                <a:cs typeface="Arial"/>
                <a:sym typeface="Arial"/>
              </a:rPr>
              <a:t>speedup:</a:t>
            </a:r>
            <a:br>
              <a:rPr lang="en-US" sz="1800" dirty="0">
                <a:solidFill>
                  <a:schemeClr val="lt1"/>
                </a:solidFill>
                <a:latin typeface="Arial"/>
                <a:ea typeface="Arial"/>
                <a:cs typeface="Arial"/>
                <a:sym typeface="Arial"/>
              </a:rPr>
            </a:br>
            <a:r>
              <a:rPr lang="en-US" sz="1800" dirty="0">
                <a:solidFill>
                  <a:schemeClr val="lt1"/>
                </a:solidFill>
                <a:latin typeface="Arial"/>
                <a:ea typeface="Arial"/>
                <a:cs typeface="Arial"/>
                <a:sym typeface="Arial"/>
              </a:rPr>
              <a:t>2.3X v. 4X in this example</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2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Sequential Laundry</a:t>
            </a:r>
            <a:endParaRPr/>
          </a:p>
        </p:txBody>
      </p:sp>
      <p:grpSp>
        <p:nvGrpSpPr>
          <p:cNvPr id="1018" name="Google Shape;1018;p27"/>
          <p:cNvGrpSpPr/>
          <p:nvPr/>
        </p:nvGrpSpPr>
        <p:grpSpPr>
          <a:xfrm>
            <a:off x="2305633" y="1540670"/>
            <a:ext cx="300038" cy="2530079"/>
            <a:chOff x="377" y="1170"/>
            <a:chExt cx="252" cy="2125"/>
          </a:xfrm>
        </p:grpSpPr>
        <p:sp>
          <p:nvSpPr>
            <p:cNvPr id="1019" name="Google Shape;1019;p27"/>
            <p:cNvSpPr/>
            <p:nvPr/>
          </p:nvSpPr>
          <p:spPr>
            <a:xfrm>
              <a:off x="377" y="1170"/>
              <a:ext cx="231" cy="2125"/>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i="1">
                  <a:solidFill>
                    <a:srgbClr val="FFFFFF"/>
                  </a:solidFill>
                  <a:latin typeface="Arial"/>
                  <a:ea typeface="Arial"/>
                  <a:cs typeface="Arial"/>
                  <a:sym typeface="Arial"/>
                </a:rPr>
                <a:t>T</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a</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s</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k</a:t>
              </a:r>
              <a:endParaRPr/>
            </a:p>
            <a:p>
              <a:pPr marL="0" marR="0" lvl="0" indent="0" algn="ctr" rtl="0">
                <a:spcBef>
                  <a:spcPts val="0"/>
                </a:spcBef>
                <a:spcAft>
                  <a:spcPts val="0"/>
                </a:spcAft>
                <a:buNone/>
              </a:pPr>
              <a:endParaRPr sz="1600" b="1" i="1">
                <a:solidFill>
                  <a:srgbClr val="FFFFFF"/>
                </a:solidFill>
                <a:latin typeface="Arial"/>
                <a:ea typeface="Arial"/>
                <a:cs typeface="Arial"/>
                <a:sym typeface="Arial"/>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O</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d</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e</a:t>
              </a:r>
              <a:endParaRPr/>
            </a:p>
            <a:p>
              <a:pPr marL="0" marR="0" lvl="0" indent="0" algn="ctr" rtl="0">
                <a:spcBef>
                  <a:spcPts val="0"/>
                </a:spcBef>
                <a:spcAft>
                  <a:spcPts val="0"/>
                </a:spcAft>
                <a:buNone/>
              </a:pPr>
              <a:r>
                <a:rPr lang="en-US" sz="1600" b="1" i="1">
                  <a:solidFill>
                    <a:srgbClr val="FFFFFF"/>
                  </a:solidFill>
                  <a:latin typeface="Arial"/>
                  <a:ea typeface="Arial"/>
                  <a:cs typeface="Arial"/>
                  <a:sym typeface="Arial"/>
                </a:rPr>
                <a:t>r</a:t>
              </a:r>
              <a:endParaRPr/>
            </a:p>
          </p:txBody>
        </p:sp>
        <p:cxnSp>
          <p:nvCxnSpPr>
            <p:cNvPr id="1020" name="Google Shape;1020;p27"/>
            <p:cNvCxnSpPr/>
            <p:nvPr/>
          </p:nvCxnSpPr>
          <p:spPr>
            <a:xfrm>
              <a:off x="622" y="1243"/>
              <a:ext cx="7" cy="2014"/>
            </a:xfrm>
            <a:prstGeom prst="straightConnector1">
              <a:avLst/>
            </a:prstGeom>
            <a:noFill/>
            <a:ln w="25400" cap="flat" cmpd="sng">
              <a:solidFill>
                <a:schemeClr val="lt1"/>
              </a:solidFill>
              <a:prstDash val="solid"/>
              <a:round/>
              <a:headEnd type="none" w="med" len="med"/>
              <a:tailEnd type="triangle" w="med" len="med"/>
            </a:ln>
          </p:spPr>
        </p:cxnSp>
      </p:grpSp>
      <p:grpSp>
        <p:nvGrpSpPr>
          <p:cNvPr id="1021" name="Google Shape;1021;p27"/>
          <p:cNvGrpSpPr/>
          <p:nvPr/>
        </p:nvGrpSpPr>
        <p:grpSpPr>
          <a:xfrm>
            <a:off x="2893748" y="698171"/>
            <a:ext cx="2924176" cy="1359693"/>
            <a:chOff x="791" y="655"/>
            <a:chExt cx="2456" cy="1142"/>
          </a:xfrm>
        </p:grpSpPr>
        <p:sp>
          <p:nvSpPr>
            <p:cNvPr id="1022" name="Google Shape;1022;p27"/>
            <p:cNvSpPr/>
            <p:nvPr/>
          </p:nvSpPr>
          <p:spPr>
            <a:xfrm>
              <a:off x="204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1023" name="Google Shape;1023;p27"/>
            <p:cNvSpPr/>
            <p:nvPr/>
          </p:nvSpPr>
          <p:spPr>
            <a:xfrm>
              <a:off x="2304" y="1560"/>
              <a:ext cx="456"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i="1">
                  <a:solidFill>
                    <a:srgbClr val="FFFFFF"/>
                  </a:solidFill>
                  <a:latin typeface="Arial"/>
                  <a:ea typeface="Arial"/>
                  <a:cs typeface="Arial"/>
                  <a:sym typeface="Arial"/>
                </a:rPr>
                <a:t>Time</a:t>
              </a:r>
              <a:endParaRPr sz="19100"/>
            </a:p>
          </p:txBody>
        </p:sp>
        <p:cxnSp>
          <p:nvCxnSpPr>
            <p:cNvPr id="1024" name="Google Shape;1024;p27"/>
            <p:cNvCxnSpPr/>
            <p:nvPr/>
          </p:nvCxnSpPr>
          <p:spPr>
            <a:xfrm>
              <a:off x="9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1025" name="Google Shape;1025;p27"/>
            <p:cNvSpPr/>
            <p:nvPr/>
          </p:nvSpPr>
          <p:spPr>
            <a:xfrm>
              <a:off x="987"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1026" name="Google Shape;1026;p27"/>
            <p:cNvSpPr/>
            <p:nvPr/>
          </p:nvSpPr>
          <p:spPr>
            <a:xfrm>
              <a:off x="1226"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1027" name="Google Shape;1027;p27"/>
            <p:cNvCxnSpPr/>
            <p:nvPr/>
          </p:nvCxnSpPr>
          <p:spPr>
            <a:xfrm>
              <a:off x="1255" y="1215"/>
              <a:ext cx="246" cy="0"/>
            </a:xfrm>
            <a:prstGeom prst="straightConnector1">
              <a:avLst/>
            </a:prstGeom>
            <a:noFill/>
            <a:ln w="25400" cap="flat" cmpd="sng">
              <a:solidFill>
                <a:schemeClr val="lt1"/>
              </a:solidFill>
              <a:prstDash val="solid"/>
              <a:round/>
              <a:headEnd type="none" w="med" len="med"/>
              <a:tailEnd type="none" w="med" len="med"/>
            </a:ln>
          </p:spPr>
        </p:cxnSp>
        <p:cxnSp>
          <p:nvCxnSpPr>
            <p:cNvPr id="1028" name="Google Shape;1028;p27"/>
            <p:cNvCxnSpPr/>
            <p:nvPr/>
          </p:nvCxnSpPr>
          <p:spPr>
            <a:xfrm>
              <a:off x="1244" y="1073"/>
              <a:ext cx="3" cy="262"/>
            </a:xfrm>
            <a:prstGeom prst="straightConnector1">
              <a:avLst/>
            </a:prstGeom>
            <a:noFill/>
            <a:ln w="25400" cap="flat" cmpd="sng">
              <a:solidFill>
                <a:schemeClr val="lt1"/>
              </a:solidFill>
              <a:prstDash val="solid"/>
              <a:round/>
              <a:headEnd type="none" w="med" len="med"/>
              <a:tailEnd type="none" w="med" len="med"/>
            </a:ln>
          </p:spPr>
        </p:cxnSp>
        <p:sp>
          <p:nvSpPr>
            <p:cNvPr id="1029" name="Google Shape;1029;p27"/>
            <p:cNvSpPr/>
            <p:nvPr/>
          </p:nvSpPr>
          <p:spPr>
            <a:xfrm>
              <a:off x="1769"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1030" name="Google Shape;1030;p27"/>
            <p:cNvSpPr/>
            <p:nvPr/>
          </p:nvSpPr>
          <p:spPr>
            <a:xfrm>
              <a:off x="1500"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1031" name="Google Shape;1031;p27"/>
            <p:cNvCxnSpPr/>
            <p:nvPr/>
          </p:nvCxnSpPr>
          <p:spPr>
            <a:xfrm flipH="1">
              <a:off x="1505" y="1073"/>
              <a:ext cx="3" cy="269"/>
            </a:xfrm>
            <a:prstGeom prst="straightConnector1">
              <a:avLst/>
            </a:prstGeom>
            <a:noFill/>
            <a:ln w="25400" cap="flat" cmpd="sng">
              <a:solidFill>
                <a:schemeClr val="lt1"/>
              </a:solidFill>
              <a:prstDash val="solid"/>
              <a:round/>
              <a:headEnd type="none" w="med" len="med"/>
              <a:tailEnd type="none" w="med" len="med"/>
            </a:ln>
          </p:spPr>
        </p:cxnSp>
        <p:cxnSp>
          <p:nvCxnSpPr>
            <p:cNvPr id="1032" name="Google Shape;1032;p27"/>
            <p:cNvCxnSpPr/>
            <p:nvPr/>
          </p:nvCxnSpPr>
          <p:spPr>
            <a:xfrm flipH="1">
              <a:off x="2032" y="1073"/>
              <a:ext cx="4" cy="269"/>
            </a:xfrm>
            <a:prstGeom prst="straightConnector1">
              <a:avLst/>
            </a:prstGeom>
            <a:noFill/>
            <a:ln w="25400" cap="flat" cmpd="sng">
              <a:solidFill>
                <a:schemeClr val="lt1"/>
              </a:solidFill>
              <a:prstDash val="solid"/>
              <a:round/>
              <a:headEnd type="none" w="med" len="med"/>
              <a:tailEnd type="none" w="med" len="med"/>
            </a:ln>
          </p:spPr>
        </p:cxnSp>
        <p:cxnSp>
          <p:nvCxnSpPr>
            <p:cNvPr id="1033" name="Google Shape;1033;p27"/>
            <p:cNvCxnSpPr/>
            <p:nvPr/>
          </p:nvCxnSpPr>
          <p:spPr>
            <a:xfrm>
              <a:off x="1522" y="1274"/>
              <a:ext cx="233" cy="0"/>
            </a:xfrm>
            <a:prstGeom prst="straightConnector1">
              <a:avLst/>
            </a:prstGeom>
            <a:noFill/>
            <a:ln w="25400" cap="flat" cmpd="sng">
              <a:solidFill>
                <a:srgbClr val="C5DBC3"/>
              </a:solidFill>
              <a:prstDash val="solid"/>
              <a:round/>
              <a:headEnd type="none" w="med" len="med"/>
              <a:tailEnd type="none" w="med" len="med"/>
            </a:ln>
          </p:spPr>
        </p:cxnSp>
        <p:cxnSp>
          <p:nvCxnSpPr>
            <p:cNvPr id="1034" name="Google Shape;1034;p27"/>
            <p:cNvCxnSpPr/>
            <p:nvPr/>
          </p:nvCxnSpPr>
          <p:spPr>
            <a:xfrm>
              <a:off x="1772" y="1319"/>
              <a:ext cx="247" cy="0"/>
            </a:xfrm>
            <a:prstGeom prst="straightConnector1">
              <a:avLst/>
            </a:prstGeom>
            <a:noFill/>
            <a:ln w="25400" cap="flat" cmpd="sng">
              <a:solidFill>
                <a:srgbClr val="FFC000"/>
              </a:solidFill>
              <a:prstDash val="solid"/>
              <a:round/>
              <a:headEnd type="none" w="med" len="med"/>
              <a:tailEnd type="none" w="med" len="med"/>
            </a:ln>
          </p:spPr>
        </p:cxnSp>
        <p:cxnSp>
          <p:nvCxnSpPr>
            <p:cNvPr id="1035" name="Google Shape;1035;p27"/>
            <p:cNvCxnSpPr/>
            <p:nvPr/>
          </p:nvCxnSpPr>
          <p:spPr>
            <a:xfrm>
              <a:off x="1790" y="1165"/>
              <a:ext cx="236" cy="0"/>
            </a:xfrm>
            <a:prstGeom prst="straightConnector1">
              <a:avLst/>
            </a:prstGeom>
            <a:noFill/>
            <a:ln w="25400" cap="flat" cmpd="sng">
              <a:solidFill>
                <a:srgbClr val="3DA8C9"/>
              </a:solidFill>
              <a:prstDash val="solid"/>
              <a:round/>
              <a:headEnd type="none" w="med" len="med"/>
              <a:tailEnd type="none" w="med" len="med"/>
            </a:ln>
          </p:spPr>
        </p:cxnSp>
        <p:sp>
          <p:nvSpPr>
            <p:cNvPr id="1036" name="Google Shape;1036;p27"/>
            <p:cNvSpPr/>
            <p:nvPr/>
          </p:nvSpPr>
          <p:spPr>
            <a:xfrm>
              <a:off x="2283"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1037" name="Google Shape;1037;p27"/>
            <p:cNvCxnSpPr/>
            <p:nvPr/>
          </p:nvCxnSpPr>
          <p:spPr>
            <a:xfrm>
              <a:off x="1522" y="1217"/>
              <a:ext cx="244" cy="0"/>
            </a:xfrm>
            <a:prstGeom prst="straightConnector1">
              <a:avLst/>
            </a:prstGeom>
            <a:noFill/>
            <a:ln w="25400" cap="flat" cmpd="sng">
              <a:solidFill>
                <a:schemeClr val="lt1"/>
              </a:solidFill>
              <a:prstDash val="solid"/>
              <a:round/>
              <a:headEnd type="none" w="med" len="med"/>
              <a:tailEnd type="none" w="med" len="med"/>
            </a:ln>
          </p:spPr>
        </p:cxnSp>
        <p:cxnSp>
          <p:nvCxnSpPr>
            <p:cNvPr id="1038" name="Google Shape;1038;p27"/>
            <p:cNvCxnSpPr/>
            <p:nvPr/>
          </p:nvCxnSpPr>
          <p:spPr>
            <a:xfrm flipH="1">
              <a:off x="2293" y="1088"/>
              <a:ext cx="2" cy="245"/>
            </a:xfrm>
            <a:prstGeom prst="straightConnector1">
              <a:avLst/>
            </a:prstGeom>
            <a:noFill/>
            <a:ln w="25400" cap="flat" cmpd="sng">
              <a:solidFill>
                <a:schemeClr val="lt1"/>
              </a:solidFill>
              <a:prstDash val="solid"/>
              <a:round/>
              <a:headEnd type="none" w="med" len="med"/>
              <a:tailEnd type="none" w="med" len="med"/>
            </a:ln>
          </p:spPr>
        </p:cxnSp>
        <p:sp>
          <p:nvSpPr>
            <p:cNvPr id="1039" name="Google Shape;1039;p27"/>
            <p:cNvSpPr/>
            <p:nvPr/>
          </p:nvSpPr>
          <p:spPr>
            <a:xfrm>
              <a:off x="282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sp>
          <p:nvSpPr>
            <p:cNvPr id="1040" name="Google Shape;1040;p27"/>
            <p:cNvSpPr/>
            <p:nvPr/>
          </p:nvSpPr>
          <p:spPr>
            <a:xfrm>
              <a:off x="2558" y="1375"/>
              <a:ext cx="290" cy="237"/>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400" b="1">
                  <a:solidFill>
                    <a:srgbClr val="FFFFFF"/>
                  </a:solidFill>
                  <a:latin typeface="Arial"/>
                  <a:ea typeface="Arial"/>
                  <a:cs typeface="Arial"/>
                  <a:sym typeface="Arial"/>
                </a:rPr>
                <a:t>30</a:t>
              </a:r>
              <a:endParaRPr sz="19100"/>
            </a:p>
          </p:txBody>
        </p:sp>
        <p:cxnSp>
          <p:nvCxnSpPr>
            <p:cNvPr id="1041" name="Google Shape;1041;p27"/>
            <p:cNvCxnSpPr/>
            <p:nvPr/>
          </p:nvCxnSpPr>
          <p:spPr>
            <a:xfrm flipH="1">
              <a:off x="2561" y="1073"/>
              <a:ext cx="4" cy="260"/>
            </a:xfrm>
            <a:prstGeom prst="straightConnector1">
              <a:avLst/>
            </a:prstGeom>
            <a:noFill/>
            <a:ln w="25400" cap="flat" cmpd="sng">
              <a:solidFill>
                <a:schemeClr val="lt1"/>
              </a:solidFill>
              <a:prstDash val="solid"/>
              <a:round/>
              <a:headEnd type="none" w="med" len="med"/>
              <a:tailEnd type="none" w="med" len="med"/>
            </a:ln>
          </p:spPr>
        </p:cxnSp>
        <p:cxnSp>
          <p:nvCxnSpPr>
            <p:cNvPr id="1042" name="Google Shape;1042;p27"/>
            <p:cNvCxnSpPr/>
            <p:nvPr/>
          </p:nvCxnSpPr>
          <p:spPr>
            <a:xfrm>
              <a:off x="2304" y="1317"/>
              <a:ext cx="237" cy="0"/>
            </a:xfrm>
            <a:prstGeom prst="straightConnector1">
              <a:avLst/>
            </a:prstGeom>
            <a:noFill/>
            <a:ln w="25400" cap="flat" cmpd="sng">
              <a:solidFill>
                <a:srgbClr val="FFC000"/>
              </a:solidFill>
              <a:prstDash val="solid"/>
              <a:round/>
              <a:headEnd type="none" w="med" len="med"/>
              <a:tailEnd type="none" w="med" len="med"/>
            </a:ln>
          </p:spPr>
        </p:cxnSp>
        <p:cxnSp>
          <p:nvCxnSpPr>
            <p:cNvPr id="1043" name="Google Shape;1043;p27"/>
            <p:cNvCxnSpPr/>
            <p:nvPr/>
          </p:nvCxnSpPr>
          <p:spPr>
            <a:xfrm>
              <a:off x="1784" y="1215"/>
              <a:ext cx="245" cy="0"/>
            </a:xfrm>
            <a:prstGeom prst="straightConnector1">
              <a:avLst/>
            </a:prstGeom>
            <a:noFill/>
            <a:ln w="25400" cap="flat" cmpd="sng">
              <a:solidFill>
                <a:schemeClr val="lt1"/>
              </a:solidFill>
              <a:prstDash val="solid"/>
              <a:round/>
              <a:headEnd type="none" w="med" len="med"/>
              <a:tailEnd type="none" w="med" len="med"/>
            </a:ln>
          </p:spPr>
        </p:cxnSp>
        <p:cxnSp>
          <p:nvCxnSpPr>
            <p:cNvPr id="1044" name="Google Shape;1044;p27"/>
            <p:cNvCxnSpPr/>
            <p:nvPr/>
          </p:nvCxnSpPr>
          <p:spPr>
            <a:xfrm>
              <a:off x="2046" y="1217"/>
              <a:ext cx="246" cy="0"/>
            </a:xfrm>
            <a:prstGeom prst="straightConnector1">
              <a:avLst/>
            </a:prstGeom>
            <a:noFill/>
            <a:ln w="25400" cap="flat" cmpd="sng">
              <a:solidFill>
                <a:schemeClr val="lt1"/>
              </a:solidFill>
              <a:prstDash val="solid"/>
              <a:round/>
              <a:headEnd type="none" w="med" len="med"/>
              <a:tailEnd type="none" w="med" len="med"/>
            </a:ln>
          </p:spPr>
        </p:cxnSp>
        <p:sp>
          <p:nvSpPr>
            <p:cNvPr id="1045" name="Google Shape;1045;p27"/>
            <p:cNvSpPr/>
            <p:nvPr/>
          </p:nvSpPr>
          <p:spPr>
            <a:xfrm>
              <a:off x="791" y="655"/>
              <a:ext cx="484"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6 PM</a:t>
              </a:r>
              <a:endParaRPr sz="19100"/>
            </a:p>
          </p:txBody>
        </p:sp>
        <p:cxnSp>
          <p:nvCxnSpPr>
            <p:cNvPr id="1046" name="Google Shape;1046;p27"/>
            <p:cNvCxnSpPr/>
            <p:nvPr/>
          </p:nvCxnSpPr>
          <p:spPr>
            <a:xfrm>
              <a:off x="983" y="881"/>
              <a:ext cx="0" cy="167"/>
            </a:xfrm>
            <a:prstGeom prst="straightConnector1">
              <a:avLst/>
            </a:prstGeom>
            <a:noFill/>
            <a:ln w="25400" cap="flat" cmpd="sng">
              <a:solidFill>
                <a:schemeClr val="lt1"/>
              </a:solidFill>
              <a:prstDash val="solid"/>
              <a:round/>
              <a:headEnd type="none" w="med" len="med"/>
              <a:tailEnd type="none" w="med" len="med"/>
            </a:ln>
          </p:spPr>
        </p:cxnSp>
        <p:sp>
          <p:nvSpPr>
            <p:cNvPr id="1047" name="Google Shape;1047;p27"/>
            <p:cNvSpPr/>
            <p:nvPr/>
          </p:nvSpPr>
          <p:spPr>
            <a:xfrm>
              <a:off x="1428" y="666"/>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7</a:t>
              </a:r>
              <a:endParaRPr sz="19100"/>
            </a:p>
          </p:txBody>
        </p:sp>
        <p:sp>
          <p:nvSpPr>
            <p:cNvPr id="1048" name="Google Shape;1048;p27"/>
            <p:cNvSpPr/>
            <p:nvPr/>
          </p:nvSpPr>
          <p:spPr>
            <a:xfrm>
              <a:off x="1940" y="661"/>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8</a:t>
              </a:r>
              <a:endParaRPr sz="19100"/>
            </a:p>
          </p:txBody>
        </p:sp>
        <p:sp>
          <p:nvSpPr>
            <p:cNvPr id="1049" name="Google Shape;1049;p27"/>
            <p:cNvSpPr/>
            <p:nvPr/>
          </p:nvSpPr>
          <p:spPr>
            <a:xfrm>
              <a:off x="2474" y="678"/>
              <a:ext cx="203"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9</a:t>
              </a:r>
              <a:endParaRPr sz="19100"/>
            </a:p>
          </p:txBody>
        </p:sp>
        <p:sp>
          <p:nvSpPr>
            <p:cNvPr id="1050" name="Google Shape;1050;p27"/>
            <p:cNvSpPr/>
            <p:nvPr/>
          </p:nvSpPr>
          <p:spPr>
            <a:xfrm>
              <a:off x="2957" y="668"/>
              <a:ext cx="290" cy="237"/>
            </a:xfrm>
            <a:prstGeom prst="rect">
              <a:avLst/>
            </a:prstGeom>
            <a:noFill/>
            <a:ln>
              <a:noFill/>
            </a:ln>
          </p:spPr>
          <p:txBody>
            <a:bodyPr spcFirstLastPara="1" wrap="square" lIns="67850" tIns="33325" rIns="67850" bIns="33325" anchor="t" anchorCtr="0">
              <a:spAutoFit/>
            </a:bodyPr>
            <a:lstStyle/>
            <a:p>
              <a:pPr marL="0" marR="0" lvl="0" indent="0" algn="l" rtl="0">
                <a:spcBef>
                  <a:spcPts val="0"/>
                </a:spcBef>
                <a:spcAft>
                  <a:spcPts val="0"/>
                </a:spcAft>
                <a:buNone/>
              </a:pPr>
              <a:r>
                <a:rPr lang="en-US" sz="1400" b="1">
                  <a:solidFill>
                    <a:srgbClr val="FFFFFF"/>
                  </a:solidFill>
                  <a:latin typeface="Arial"/>
                  <a:ea typeface="Arial"/>
                  <a:cs typeface="Arial"/>
                  <a:sym typeface="Arial"/>
                </a:rPr>
                <a:t>10</a:t>
              </a:r>
              <a:endParaRPr sz="19100"/>
            </a:p>
          </p:txBody>
        </p:sp>
        <p:cxnSp>
          <p:nvCxnSpPr>
            <p:cNvPr id="1051" name="Google Shape;1051;p27"/>
            <p:cNvCxnSpPr/>
            <p:nvPr/>
          </p:nvCxnSpPr>
          <p:spPr>
            <a:xfrm>
              <a:off x="990" y="978"/>
              <a:ext cx="2112" cy="17"/>
            </a:xfrm>
            <a:prstGeom prst="straightConnector1">
              <a:avLst/>
            </a:prstGeom>
            <a:noFill/>
            <a:ln w="25400" cap="flat" cmpd="sng">
              <a:solidFill>
                <a:schemeClr val="lt1"/>
              </a:solidFill>
              <a:prstDash val="solid"/>
              <a:round/>
              <a:headEnd type="none" w="med" len="med"/>
              <a:tailEnd type="triangle" w="med" len="med"/>
            </a:ln>
          </p:spPr>
        </p:cxnSp>
        <p:cxnSp>
          <p:nvCxnSpPr>
            <p:cNvPr id="1052" name="Google Shape;1052;p27"/>
            <p:cNvCxnSpPr/>
            <p:nvPr/>
          </p:nvCxnSpPr>
          <p:spPr>
            <a:xfrm>
              <a:off x="1772" y="1073"/>
              <a:ext cx="0" cy="269"/>
            </a:xfrm>
            <a:prstGeom prst="straightConnector1">
              <a:avLst/>
            </a:prstGeom>
            <a:noFill/>
            <a:ln w="25400" cap="flat" cmpd="sng">
              <a:solidFill>
                <a:schemeClr val="lt1"/>
              </a:solidFill>
              <a:prstDash val="solid"/>
              <a:round/>
              <a:headEnd type="none" w="med" len="med"/>
              <a:tailEnd type="none" w="med" len="med"/>
            </a:ln>
          </p:spPr>
        </p:cxnSp>
        <p:cxnSp>
          <p:nvCxnSpPr>
            <p:cNvPr id="1053" name="Google Shape;1053;p27"/>
            <p:cNvCxnSpPr/>
            <p:nvPr/>
          </p:nvCxnSpPr>
          <p:spPr>
            <a:xfrm>
              <a:off x="2830" y="1073"/>
              <a:ext cx="0" cy="245"/>
            </a:xfrm>
            <a:prstGeom prst="straightConnector1">
              <a:avLst/>
            </a:prstGeom>
            <a:noFill/>
            <a:ln w="25400" cap="flat" cmpd="sng">
              <a:solidFill>
                <a:schemeClr val="lt1"/>
              </a:solidFill>
              <a:prstDash val="solid"/>
              <a:round/>
              <a:headEnd type="none" w="med" len="med"/>
              <a:tailEnd type="none" w="med" len="med"/>
            </a:ln>
          </p:spPr>
        </p:cxnSp>
        <p:cxnSp>
          <p:nvCxnSpPr>
            <p:cNvPr id="1054" name="Google Shape;1054;p27"/>
            <p:cNvCxnSpPr/>
            <p:nvPr/>
          </p:nvCxnSpPr>
          <p:spPr>
            <a:xfrm>
              <a:off x="1784"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1055" name="Google Shape;1055;p27"/>
            <p:cNvCxnSpPr/>
            <p:nvPr/>
          </p:nvCxnSpPr>
          <p:spPr>
            <a:xfrm>
              <a:off x="2050" y="1318"/>
              <a:ext cx="236" cy="0"/>
            </a:xfrm>
            <a:prstGeom prst="straightConnector1">
              <a:avLst/>
            </a:prstGeom>
            <a:noFill/>
            <a:ln w="25400" cap="flat" cmpd="sng">
              <a:solidFill>
                <a:srgbClr val="FFC000"/>
              </a:solidFill>
              <a:prstDash val="solid"/>
              <a:round/>
              <a:headEnd type="none" w="med" len="med"/>
              <a:tailEnd type="none" w="med" len="med"/>
            </a:ln>
          </p:spPr>
        </p:cxnSp>
        <p:cxnSp>
          <p:nvCxnSpPr>
            <p:cNvPr id="1056" name="Google Shape;1056;p27"/>
            <p:cNvCxnSpPr/>
            <p:nvPr/>
          </p:nvCxnSpPr>
          <p:spPr>
            <a:xfrm>
              <a:off x="2050" y="1271"/>
              <a:ext cx="231" cy="0"/>
            </a:xfrm>
            <a:prstGeom prst="straightConnector1">
              <a:avLst/>
            </a:prstGeom>
            <a:noFill/>
            <a:ln w="25400" cap="flat" cmpd="sng">
              <a:solidFill>
                <a:srgbClr val="C5DBC3"/>
              </a:solidFill>
              <a:prstDash val="solid"/>
              <a:round/>
              <a:headEnd type="none" w="med" len="med"/>
              <a:tailEnd type="none" w="med" len="med"/>
            </a:ln>
          </p:spPr>
        </p:cxnSp>
        <p:cxnSp>
          <p:nvCxnSpPr>
            <p:cNvPr id="1057" name="Google Shape;1057;p27"/>
            <p:cNvCxnSpPr/>
            <p:nvPr/>
          </p:nvCxnSpPr>
          <p:spPr>
            <a:xfrm>
              <a:off x="2309" y="1271"/>
              <a:ext cx="232" cy="0"/>
            </a:xfrm>
            <a:prstGeom prst="straightConnector1">
              <a:avLst/>
            </a:prstGeom>
            <a:noFill/>
            <a:ln w="25400" cap="flat" cmpd="sng">
              <a:solidFill>
                <a:srgbClr val="C5DBC3"/>
              </a:solidFill>
              <a:prstDash val="solid"/>
              <a:round/>
              <a:headEnd type="none" w="med" len="med"/>
              <a:tailEnd type="none" w="med" len="med"/>
            </a:ln>
          </p:spPr>
        </p:cxnSp>
        <p:cxnSp>
          <p:nvCxnSpPr>
            <p:cNvPr id="1058" name="Google Shape;1058;p27"/>
            <p:cNvCxnSpPr/>
            <p:nvPr/>
          </p:nvCxnSpPr>
          <p:spPr>
            <a:xfrm>
              <a:off x="1255"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1059" name="Google Shape;1059;p27"/>
            <p:cNvCxnSpPr/>
            <p:nvPr/>
          </p:nvCxnSpPr>
          <p:spPr>
            <a:xfrm>
              <a:off x="1523" y="1165"/>
              <a:ext cx="235" cy="0"/>
            </a:xfrm>
            <a:prstGeom prst="straightConnector1">
              <a:avLst/>
            </a:prstGeom>
            <a:noFill/>
            <a:ln w="25400" cap="flat" cmpd="sng">
              <a:solidFill>
                <a:srgbClr val="3DA8C9"/>
              </a:solidFill>
              <a:prstDash val="solid"/>
              <a:round/>
              <a:headEnd type="none" w="med" len="med"/>
              <a:tailEnd type="none" w="med" len="med"/>
            </a:ln>
          </p:spPr>
        </p:cxnSp>
        <p:cxnSp>
          <p:nvCxnSpPr>
            <p:cNvPr id="1060" name="Google Shape;1060;p27"/>
            <p:cNvCxnSpPr/>
            <p:nvPr/>
          </p:nvCxnSpPr>
          <p:spPr>
            <a:xfrm>
              <a:off x="2576" y="1317"/>
              <a:ext cx="237" cy="0"/>
            </a:xfrm>
            <a:prstGeom prst="straightConnector1">
              <a:avLst/>
            </a:prstGeom>
            <a:noFill/>
            <a:ln w="25400" cap="flat" cmpd="sng">
              <a:solidFill>
                <a:srgbClr val="FFC000"/>
              </a:solidFill>
              <a:prstDash val="solid"/>
              <a:round/>
              <a:headEnd type="none" w="med" len="med"/>
              <a:tailEnd type="none" w="med" len="med"/>
            </a:ln>
          </p:spPr>
        </p:cxnSp>
      </p:grpSp>
      <p:grpSp>
        <p:nvGrpSpPr>
          <p:cNvPr id="1061" name="Google Shape;1061;p27"/>
          <p:cNvGrpSpPr/>
          <p:nvPr/>
        </p:nvGrpSpPr>
        <p:grpSpPr>
          <a:xfrm>
            <a:off x="2654040" y="1819823"/>
            <a:ext cx="360760" cy="1863337"/>
            <a:chOff x="3288" y="801"/>
            <a:chExt cx="303" cy="1565"/>
          </a:xfrm>
        </p:grpSpPr>
        <p:sp>
          <p:nvSpPr>
            <p:cNvPr id="1062" name="Google Shape;1062;p27"/>
            <p:cNvSpPr/>
            <p:nvPr/>
          </p:nvSpPr>
          <p:spPr>
            <a:xfrm>
              <a:off x="3292" y="80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63" name="Google Shape;1063;p27"/>
            <p:cNvSpPr/>
            <p:nvPr/>
          </p:nvSpPr>
          <p:spPr>
            <a:xfrm>
              <a:off x="3328" y="84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A</a:t>
              </a:r>
              <a:endParaRPr/>
            </a:p>
          </p:txBody>
        </p:sp>
        <p:sp>
          <p:nvSpPr>
            <p:cNvPr id="1064" name="Google Shape;1064;p27"/>
            <p:cNvSpPr/>
            <p:nvPr/>
          </p:nvSpPr>
          <p:spPr>
            <a:xfrm>
              <a:off x="3298" y="1224"/>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65" name="Google Shape;1065;p27"/>
            <p:cNvSpPr/>
            <p:nvPr/>
          </p:nvSpPr>
          <p:spPr>
            <a:xfrm>
              <a:off x="3334" y="1271"/>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B</a:t>
              </a:r>
              <a:endParaRPr/>
            </a:p>
          </p:txBody>
        </p:sp>
        <p:sp>
          <p:nvSpPr>
            <p:cNvPr id="1066" name="Google Shape;1066;p27"/>
            <p:cNvSpPr/>
            <p:nvPr/>
          </p:nvSpPr>
          <p:spPr>
            <a:xfrm>
              <a:off x="3288" y="1641"/>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67" name="Google Shape;1067;p27"/>
            <p:cNvSpPr/>
            <p:nvPr/>
          </p:nvSpPr>
          <p:spPr>
            <a:xfrm>
              <a:off x="3323" y="1688"/>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C</a:t>
              </a:r>
              <a:endParaRPr/>
            </a:p>
          </p:txBody>
        </p:sp>
        <p:sp>
          <p:nvSpPr>
            <p:cNvPr id="1068" name="Google Shape;1068;p27"/>
            <p:cNvSpPr/>
            <p:nvPr/>
          </p:nvSpPr>
          <p:spPr>
            <a:xfrm>
              <a:off x="3294" y="2056"/>
              <a:ext cx="293" cy="295"/>
            </a:xfrm>
            <a:custGeom>
              <a:avLst/>
              <a:gdLst/>
              <a:ahLst/>
              <a:cxnLst/>
              <a:rect l="l" t="t" r="r" b="b"/>
              <a:pathLst>
                <a:path w="329" h="295" extrusionOk="0">
                  <a:moveTo>
                    <a:pt x="40" y="4"/>
                  </a:moveTo>
                  <a:lnTo>
                    <a:pt x="93" y="14"/>
                  </a:lnTo>
                  <a:lnTo>
                    <a:pt x="92" y="0"/>
                  </a:lnTo>
                  <a:lnTo>
                    <a:pt x="156" y="16"/>
                  </a:lnTo>
                  <a:lnTo>
                    <a:pt x="156" y="0"/>
                  </a:lnTo>
                  <a:lnTo>
                    <a:pt x="224" y="0"/>
                  </a:lnTo>
                  <a:lnTo>
                    <a:pt x="223" y="15"/>
                  </a:lnTo>
                  <a:lnTo>
                    <a:pt x="305" y="0"/>
                  </a:lnTo>
                  <a:lnTo>
                    <a:pt x="205" y="83"/>
                  </a:lnTo>
                  <a:lnTo>
                    <a:pt x="215" y="84"/>
                  </a:lnTo>
                  <a:lnTo>
                    <a:pt x="226" y="86"/>
                  </a:lnTo>
                  <a:lnTo>
                    <a:pt x="239" y="89"/>
                  </a:lnTo>
                  <a:lnTo>
                    <a:pt x="250" y="93"/>
                  </a:lnTo>
                  <a:lnTo>
                    <a:pt x="263" y="99"/>
                  </a:lnTo>
                  <a:lnTo>
                    <a:pt x="274" y="104"/>
                  </a:lnTo>
                  <a:lnTo>
                    <a:pt x="285" y="111"/>
                  </a:lnTo>
                  <a:lnTo>
                    <a:pt x="294" y="119"/>
                  </a:lnTo>
                  <a:lnTo>
                    <a:pt x="302" y="126"/>
                  </a:lnTo>
                  <a:lnTo>
                    <a:pt x="309" y="135"/>
                  </a:lnTo>
                  <a:lnTo>
                    <a:pt x="316" y="144"/>
                  </a:lnTo>
                  <a:lnTo>
                    <a:pt x="321" y="155"/>
                  </a:lnTo>
                  <a:lnTo>
                    <a:pt x="325" y="165"/>
                  </a:lnTo>
                  <a:lnTo>
                    <a:pt x="327" y="174"/>
                  </a:lnTo>
                  <a:lnTo>
                    <a:pt x="328" y="187"/>
                  </a:lnTo>
                  <a:lnTo>
                    <a:pt x="327" y="200"/>
                  </a:lnTo>
                  <a:lnTo>
                    <a:pt x="324" y="210"/>
                  </a:lnTo>
                  <a:lnTo>
                    <a:pt x="321" y="220"/>
                  </a:lnTo>
                  <a:lnTo>
                    <a:pt x="317" y="228"/>
                  </a:lnTo>
                  <a:lnTo>
                    <a:pt x="311" y="237"/>
                  </a:lnTo>
                  <a:lnTo>
                    <a:pt x="303" y="247"/>
                  </a:lnTo>
                  <a:lnTo>
                    <a:pt x="292" y="258"/>
                  </a:lnTo>
                  <a:lnTo>
                    <a:pt x="280" y="267"/>
                  </a:lnTo>
                  <a:lnTo>
                    <a:pt x="268" y="274"/>
                  </a:lnTo>
                  <a:lnTo>
                    <a:pt x="257" y="279"/>
                  </a:lnTo>
                  <a:lnTo>
                    <a:pt x="246" y="284"/>
                  </a:lnTo>
                  <a:lnTo>
                    <a:pt x="236" y="287"/>
                  </a:lnTo>
                  <a:lnTo>
                    <a:pt x="224" y="290"/>
                  </a:lnTo>
                  <a:lnTo>
                    <a:pt x="215" y="292"/>
                  </a:lnTo>
                  <a:lnTo>
                    <a:pt x="201" y="293"/>
                  </a:lnTo>
                  <a:lnTo>
                    <a:pt x="189" y="294"/>
                  </a:lnTo>
                  <a:lnTo>
                    <a:pt x="133" y="294"/>
                  </a:lnTo>
                  <a:lnTo>
                    <a:pt x="122" y="293"/>
                  </a:lnTo>
                  <a:lnTo>
                    <a:pt x="108" y="291"/>
                  </a:lnTo>
                  <a:lnTo>
                    <a:pt x="90" y="287"/>
                  </a:lnTo>
                  <a:lnTo>
                    <a:pt x="73" y="280"/>
                  </a:lnTo>
                  <a:lnTo>
                    <a:pt x="56" y="272"/>
                  </a:lnTo>
                  <a:lnTo>
                    <a:pt x="41" y="262"/>
                  </a:lnTo>
                  <a:lnTo>
                    <a:pt x="30" y="253"/>
                  </a:lnTo>
                  <a:lnTo>
                    <a:pt x="21" y="244"/>
                  </a:lnTo>
                  <a:lnTo>
                    <a:pt x="13" y="232"/>
                  </a:lnTo>
                  <a:lnTo>
                    <a:pt x="7" y="219"/>
                  </a:lnTo>
                  <a:lnTo>
                    <a:pt x="4" y="210"/>
                  </a:lnTo>
                  <a:lnTo>
                    <a:pt x="1" y="201"/>
                  </a:lnTo>
                  <a:lnTo>
                    <a:pt x="0" y="191"/>
                  </a:lnTo>
                  <a:lnTo>
                    <a:pt x="1" y="183"/>
                  </a:lnTo>
                  <a:lnTo>
                    <a:pt x="3" y="169"/>
                  </a:lnTo>
                  <a:lnTo>
                    <a:pt x="7" y="156"/>
                  </a:lnTo>
                  <a:lnTo>
                    <a:pt x="14" y="141"/>
                  </a:lnTo>
                  <a:lnTo>
                    <a:pt x="24" y="129"/>
                  </a:lnTo>
                  <a:lnTo>
                    <a:pt x="35" y="118"/>
                  </a:lnTo>
                  <a:lnTo>
                    <a:pt x="49" y="107"/>
                  </a:lnTo>
                  <a:lnTo>
                    <a:pt x="63" y="99"/>
                  </a:lnTo>
                  <a:lnTo>
                    <a:pt x="82" y="91"/>
                  </a:lnTo>
                  <a:lnTo>
                    <a:pt x="102" y="86"/>
                  </a:lnTo>
                  <a:lnTo>
                    <a:pt x="115" y="83"/>
                  </a:lnTo>
                  <a:lnTo>
                    <a:pt x="40" y="4"/>
                  </a:lnTo>
                </a:path>
              </a:pathLst>
            </a:custGeom>
            <a:solidFill>
              <a:schemeClr val="hlink"/>
            </a:solidFill>
            <a:ln w="12700"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69" name="Google Shape;1069;p27"/>
            <p:cNvSpPr/>
            <p:nvPr/>
          </p:nvSpPr>
          <p:spPr>
            <a:xfrm>
              <a:off x="3330" y="2103"/>
              <a:ext cx="239" cy="263"/>
            </a:xfrm>
            <a:prstGeom prst="rect">
              <a:avLst/>
            </a:prstGeom>
            <a:noFill/>
            <a:ln>
              <a:noFill/>
            </a:ln>
          </p:spPr>
          <p:txBody>
            <a:bodyPr spcFirstLastPara="1" wrap="square" lIns="67850" tIns="33325" rIns="67850" bIns="33325" anchor="t" anchorCtr="0">
              <a:spAutoFit/>
            </a:bodyPr>
            <a:lstStyle/>
            <a:p>
              <a:pPr marL="0" marR="0" lvl="0" indent="0" algn="ctr" rtl="0">
                <a:spcBef>
                  <a:spcPts val="0"/>
                </a:spcBef>
                <a:spcAft>
                  <a:spcPts val="0"/>
                </a:spcAft>
                <a:buNone/>
              </a:pPr>
              <a:r>
                <a:rPr lang="en-US" sz="1600" b="1">
                  <a:solidFill>
                    <a:srgbClr val="D8E156"/>
                  </a:solidFill>
                  <a:latin typeface="Arial"/>
                  <a:ea typeface="Arial"/>
                  <a:cs typeface="Arial"/>
                  <a:sym typeface="Arial"/>
                </a:rPr>
                <a:t>D</a:t>
              </a:r>
              <a:endParaRPr/>
            </a:p>
          </p:txBody>
        </p:sp>
      </p:grpSp>
      <p:grpSp>
        <p:nvGrpSpPr>
          <p:cNvPr id="1070" name="Google Shape;1070;p27"/>
          <p:cNvGrpSpPr/>
          <p:nvPr/>
        </p:nvGrpSpPr>
        <p:grpSpPr>
          <a:xfrm>
            <a:off x="3113041" y="1847851"/>
            <a:ext cx="1154113" cy="376944"/>
            <a:chOff x="6646274" y="1968104"/>
            <a:chExt cx="1154113" cy="376944"/>
          </a:xfrm>
        </p:grpSpPr>
        <p:grpSp>
          <p:nvGrpSpPr>
            <p:cNvPr id="1071" name="Google Shape;1071;p27"/>
            <p:cNvGrpSpPr/>
            <p:nvPr/>
          </p:nvGrpSpPr>
          <p:grpSpPr>
            <a:xfrm>
              <a:off x="6964427" y="1968104"/>
              <a:ext cx="301778" cy="374648"/>
              <a:chOff x="4048" y="2448"/>
              <a:chExt cx="424" cy="504"/>
            </a:xfrm>
          </p:grpSpPr>
          <p:grpSp>
            <p:nvGrpSpPr>
              <p:cNvPr id="1072" name="Google Shape;1072;p27"/>
              <p:cNvGrpSpPr/>
              <p:nvPr/>
            </p:nvGrpSpPr>
            <p:grpSpPr>
              <a:xfrm>
                <a:off x="4048" y="2448"/>
                <a:ext cx="424" cy="504"/>
                <a:chOff x="4048" y="2448"/>
                <a:chExt cx="424" cy="504"/>
              </a:xfrm>
            </p:grpSpPr>
            <p:sp>
              <p:nvSpPr>
                <p:cNvPr id="1073" name="Google Shape;1073;p27"/>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74" name="Google Shape;1074;p27"/>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75" name="Google Shape;1075;p27"/>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76" name="Google Shape;1076;p27"/>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077" name="Google Shape;1077;p27"/>
            <p:cNvGrpSpPr/>
            <p:nvPr/>
          </p:nvGrpSpPr>
          <p:grpSpPr>
            <a:xfrm>
              <a:off x="7278462" y="2003518"/>
              <a:ext cx="308219" cy="313095"/>
              <a:chOff x="4043" y="3096"/>
              <a:chExt cx="417" cy="409"/>
            </a:xfrm>
          </p:grpSpPr>
          <p:grpSp>
            <p:nvGrpSpPr>
              <p:cNvPr id="1078" name="Google Shape;1078;p27"/>
              <p:cNvGrpSpPr/>
              <p:nvPr/>
            </p:nvGrpSpPr>
            <p:grpSpPr>
              <a:xfrm>
                <a:off x="4045" y="3289"/>
                <a:ext cx="415" cy="216"/>
                <a:chOff x="4045" y="3289"/>
                <a:chExt cx="415" cy="216"/>
              </a:xfrm>
            </p:grpSpPr>
            <p:sp>
              <p:nvSpPr>
                <p:cNvPr id="1079" name="Google Shape;1079;p27"/>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80" name="Google Shape;1080;p27"/>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81" name="Google Shape;1081;p27"/>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82" name="Google Shape;1082;p27"/>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083" name="Google Shape;1083;p27"/>
              <p:cNvGrpSpPr/>
              <p:nvPr/>
            </p:nvGrpSpPr>
            <p:grpSpPr>
              <a:xfrm>
                <a:off x="4043" y="3096"/>
                <a:ext cx="217" cy="409"/>
                <a:chOff x="4043" y="3096"/>
                <a:chExt cx="217" cy="409"/>
              </a:xfrm>
            </p:grpSpPr>
            <p:sp>
              <p:nvSpPr>
                <p:cNvPr id="1084" name="Google Shape;1084;p27"/>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85" name="Google Shape;1085;p27"/>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1086" name="Google Shape;1086;p27"/>
            <p:cNvGrpSpPr/>
            <p:nvPr/>
          </p:nvGrpSpPr>
          <p:grpSpPr>
            <a:xfrm>
              <a:off x="6646274" y="1971955"/>
              <a:ext cx="298926" cy="371497"/>
              <a:chOff x="4056" y="1712"/>
              <a:chExt cx="424" cy="504"/>
            </a:xfrm>
          </p:grpSpPr>
          <p:grpSp>
            <p:nvGrpSpPr>
              <p:cNvPr id="1087" name="Google Shape;1087;p27"/>
              <p:cNvGrpSpPr/>
              <p:nvPr/>
            </p:nvGrpSpPr>
            <p:grpSpPr>
              <a:xfrm>
                <a:off x="4056" y="1712"/>
                <a:ext cx="424" cy="504"/>
                <a:chOff x="4056" y="1712"/>
                <a:chExt cx="424" cy="504"/>
              </a:xfrm>
            </p:grpSpPr>
            <p:grpSp>
              <p:nvGrpSpPr>
                <p:cNvPr id="1088" name="Google Shape;1088;p27"/>
                <p:cNvGrpSpPr/>
                <p:nvPr/>
              </p:nvGrpSpPr>
              <p:grpSpPr>
                <a:xfrm>
                  <a:off x="4056" y="1712"/>
                  <a:ext cx="424" cy="504"/>
                  <a:chOff x="4056" y="1712"/>
                  <a:chExt cx="424" cy="504"/>
                </a:xfrm>
              </p:grpSpPr>
              <p:sp>
                <p:nvSpPr>
                  <p:cNvPr id="1089" name="Google Shape;1089;p27"/>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90" name="Google Shape;1090;p27"/>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91" name="Google Shape;1091;p27"/>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92" name="Google Shape;1092;p27"/>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93" name="Google Shape;1093;p27"/>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094" name="Google Shape;1094;p27"/>
          <p:cNvGrpSpPr/>
          <p:nvPr/>
        </p:nvGrpSpPr>
        <p:grpSpPr>
          <a:xfrm>
            <a:off x="3389912" y="2341048"/>
            <a:ext cx="1154113" cy="376944"/>
            <a:chOff x="6646274" y="1968104"/>
            <a:chExt cx="1154113" cy="376944"/>
          </a:xfrm>
        </p:grpSpPr>
        <p:grpSp>
          <p:nvGrpSpPr>
            <p:cNvPr id="1095" name="Google Shape;1095;p27"/>
            <p:cNvGrpSpPr/>
            <p:nvPr/>
          </p:nvGrpSpPr>
          <p:grpSpPr>
            <a:xfrm>
              <a:off x="6964427" y="1968104"/>
              <a:ext cx="301778" cy="374648"/>
              <a:chOff x="4048" y="2448"/>
              <a:chExt cx="424" cy="504"/>
            </a:xfrm>
          </p:grpSpPr>
          <p:grpSp>
            <p:nvGrpSpPr>
              <p:cNvPr id="1096" name="Google Shape;1096;p27"/>
              <p:cNvGrpSpPr/>
              <p:nvPr/>
            </p:nvGrpSpPr>
            <p:grpSpPr>
              <a:xfrm>
                <a:off x="4048" y="2448"/>
                <a:ext cx="424" cy="504"/>
                <a:chOff x="4048" y="2448"/>
                <a:chExt cx="424" cy="504"/>
              </a:xfrm>
            </p:grpSpPr>
            <p:sp>
              <p:nvSpPr>
                <p:cNvPr id="1097" name="Google Shape;1097;p27"/>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098" name="Google Shape;1098;p27"/>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099" name="Google Shape;1099;p27"/>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00" name="Google Shape;1100;p27"/>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01" name="Google Shape;1101;p27"/>
            <p:cNvGrpSpPr/>
            <p:nvPr/>
          </p:nvGrpSpPr>
          <p:grpSpPr>
            <a:xfrm>
              <a:off x="7278462" y="2003518"/>
              <a:ext cx="308219" cy="313095"/>
              <a:chOff x="4043" y="3096"/>
              <a:chExt cx="417" cy="409"/>
            </a:xfrm>
          </p:grpSpPr>
          <p:grpSp>
            <p:nvGrpSpPr>
              <p:cNvPr id="1102" name="Google Shape;1102;p27"/>
              <p:cNvGrpSpPr/>
              <p:nvPr/>
            </p:nvGrpSpPr>
            <p:grpSpPr>
              <a:xfrm>
                <a:off x="4045" y="3289"/>
                <a:ext cx="415" cy="216"/>
                <a:chOff x="4045" y="3289"/>
                <a:chExt cx="415" cy="216"/>
              </a:xfrm>
            </p:grpSpPr>
            <p:sp>
              <p:nvSpPr>
                <p:cNvPr id="1103" name="Google Shape;1103;p27"/>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04" name="Google Shape;1104;p27"/>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05" name="Google Shape;1105;p27"/>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06" name="Google Shape;1106;p27"/>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07" name="Google Shape;1107;p27"/>
              <p:cNvGrpSpPr/>
              <p:nvPr/>
            </p:nvGrpSpPr>
            <p:grpSpPr>
              <a:xfrm>
                <a:off x="4043" y="3096"/>
                <a:ext cx="217" cy="409"/>
                <a:chOff x="4043" y="3096"/>
                <a:chExt cx="217" cy="409"/>
              </a:xfrm>
            </p:grpSpPr>
            <p:sp>
              <p:nvSpPr>
                <p:cNvPr id="1108" name="Google Shape;1108;p27"/>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09" name="Google Shape;1109;p27"/>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1110" name="Google Shape;1110;p27"/>
            <p:cNvGrpSpPr/>
            <p:nvPr/>
          </p:nvGrpSpPr>
          <p:grpSpPr>
            <a:xfrm>
              <a:off x="6646274" y="1971955"/>
              <a:ext cx="298926" cy="371497"/>
              <a:chOff x="4056" y="1712"/>
              <a:chExt cx="424" cy="504"/>
            </a:xfrm>
          </p:grpSpPr>
          <p:grpSp>
            <p:nvGrpSpPr>
              <p:cNvPr id="1111" name="Google Shape;1111;p27"/>
              <p:cNvGrpSpPr/>
              <p:nvPr/>
            </p:nvGrpSpPr>
            <p:grpSpPr>
              <a:xfrm>
                <a:off x="4056" y="1712"/>
                <a:ext cx="424" cy="504"/>
                <a:chOff x="4056" y="1712"/>
                <a:chExt cx="424" cy="504"/>
              </a:xfrm>
            </p:grpSpPr>
            <p:grpSp>
              <p:nvGrpSpPr>
                <p:cNvPr id="1112" name="Google Shape;1112;p27"/>
                <p:cNvGrpSpPr/>
                <p:nvPr/>
              </p:nvGrpSpPr>
              <p:grpSpPr>
                <a:xfrm>
                  <a:off x="4056" y="1712"/>
                  <a:ext cx="424" cy="504"/>
                  <a:chOff x="4056" y="1712"/>
                  <a:chExt cx="424" cy="504"/>
                </a:xfrm>
              </p:grpSpPr>
              <p:sp>
                <p:nvSpPr>
                  <p:cNvPr id="1113" name="Google Shape;1113;p27"/>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14" name="Google Shape;1114;p27"/>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15" name="Google Shape;1115;p27"/>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16" name="Google Shape;1116;p27"/>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17" name="Google Shape;1117;p27"/>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18" name="Google Shape;1118;p27"/>
          <p:cNvGrpSpPr/>
          <p:nvPr/>
        </p:nvGrpSpPr>
        <p:grpSpPr>
          <a:xfrm>
            <a:off x="3678198" y="2812231"/>
            <a:ext cx="1154113" cy="376944"/>
            <a:chOff x="6646274" y="1968104"/>
            <a:chExt cx="1154113" cy="376944"/>
          </a:xfrm>
        </p:grpSpPr>
        <p:grpSp>
          <p:nvGrpSpPr>
            <p:cNvPr id="1119" name="Google Shape;1119;p27"/>
            <p:cNvGrpSpPr/>
            <p:nvPr/>
          </p:nvGrpSpPr>
          <p:grpSpPr>
            <a:xfrm>
              <a:off x="6964427" y="1968104"/>
              <a:ext cx="301778" cy="374648"/>
              <a:chOff x="4048" y="2448"/>
              <a:chExt cx="424" cy="504"/>
            </a:xfrm>
          </p:grpSpPr>
          <p:grpSp>
            <p:nvGrpSpPr>
              <p:cNvPr id="1120" name="Google Shape;1120;p27"/>
              <p:cNvGrpSpPr/>
              <p:nvPr/>
            </p:nvGrpSpPr>
            <p:grpSpPr>
              <a:xfrm>
                <a:off x="4048" y="2448"/>
                <a:ext cx="424" cy="504"/>
                <a:chOff x="4048" y="2448"/>
                <a:chExt cx="424" cy="504"/>
              </a:xfrm>
            </p:grpSpPr>
            <p:sp>
              <p:nvSpPr>
                <p:cNvPr id="1121" name="Google Shape;1121;p27"/>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22" name="Google Shape;1122;p27"/>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23" name="Google Shape;1123;p27"/>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24" name="Google Shape;1124;p27"/>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25" name="Google Shape;1125;p27"/>
            <p:cNvGrpSpPr/>
            <p:nvPr/>
          </p:nvGrpSpPr>
          <p:grpSpPr>
            <a:xfrm>
              <a:off x="7278462" y="2003518"/>
              <a:ext cx="308219" cy="313095"/>
              <a:chOff x="4043" y="3096"/>
              <a:chExt cx="417" cy="409"/>
            </a:xfrm>
          </p:grpSpPr>
          <p:grpSp>
            <p:nvGrpSpPr>
              <p:cNvPr id="1126" name="Google Shape;1126;p27"/>
              <p:cNvGrpSpPr/>
              <p:nvPr/>
            </p:nvGrpSpPr>
            <p:grpSpPr>
              <a:xfrm>
                <a:off x="4045" y="3289"/>
                <a:ext cx="415" cy="216"/>
                <a:chOff x="4045" y="3289"/>
                <a:chExt cx="415" cy="216"/>
              </a:xfrm>
            </p:grpSpPr>
            <p:sp>
              <p:nvSpPr>
                <p:cNvPr id="1127" name="Google Shape;1127;p27"/>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28" name="Google Shape;1128;p27"/>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29" name="Google Shape;1129;p27"/>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30" name="Google Shape;1130;p27"/>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31" name="Google Shape;1131;p27"/>
              <p:cNvGrpSpPr/>
              <p:nvPr/>
            </p:nvGrpSpPr>
            <p:grpSpPr>
              <a:xfrm>
                <a:off x="4043" y="3096"/>
                <a:ext cx="217" cy="409"/>
                <a:chOff x="4043" y="3096"/>
                <a:chExt cx="217" cy="409"/>
              </a:xfrm>
            </p:grpSpPr>
            <p:sp>
              <p:nvSpPr>
                <p:cNvPr id="1132" name="Google Shape;1132;p27"/>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33" name="Google Shape;1133;p27"/>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1134" name="Google Shape;1134;p27"/>
            <p:cNvGrpSpPr/>
            <p:nvPr/>
          </p:nvGrpSpPr>
          <p:grpSpPr>
            <a:xfrm>
              <a:off x="6646274" y="1971955"/>
              <a:ext cx="298926" cy="371497"/>
              <a:chOff x="4056" y="1712"/>
              <a:chExt cx="424" cy="504"/>
            </a:xfrm>
          </p:grpSpPr>
          <p:grpSp>
            <p:nvGrpSpPr>
              <p:cNvPr id="1135" name="Google Shape;1135;p27"/>
              <p:cNvGrpSpPr/>
              <p:nvPr/>
            </p:nvGrpSpPr>
            <p:grpSpPr>
              <a:xfrm>
                <a:off x="4056" y="1712"/>
                <a:ext cx="424" cy="504"/>
                <a:chOff x="4056" y="1712"/>
                <a:chExt cx="424" cy="504"/>
              </a:xfrm>
            </p:grpSpPr>
            <p:grpSp>
              <p:nvGrpSpPr>
                <p:cNvPr id="1136" name="Google Shape;1136;p27"/>
                <p:cNvGrpSpPr/>
                <p:nvPr/>
              </p:nvGrpSpPr>
              <p:grpSpPr>
                <a:xfrm>
                  <a:off x="4056" y="1712"/>
                  <a:ext cx="424" cy="504"/>
                  <a:chOff x="4056" y="1712"/>
                  <a:chExt cx="424" cy="504"/>
                </a:xfrm>
              </p:grpSpPr>
              <p:sp>
                <p:nvSpPr>
                  <p:cNvPr id="1137" name="Google Shape;1137;p27"/>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38" name="Google Shape;1138;p27"/>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39" name="Google Shape;1139;p27"/>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40" name="Google Shape;1140;p27"/>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41" name="Google Shape;1141;p27"/>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42" name="Google Shape;1142;p27"/>
          <p:cNvGrpSpPr/>
          <p:nvPr/>
        </p:nvGrpSpPr>
        <p:grpSpPr>
          <a:xfrm>
            <a:off x="3966969" y="3266992"/>
            <a:ext cx="1154113" cy="376944"/>
            <a:chOff x="6646274" y="1968104"/>
            <a:chExt cx="1154113" cy="376944"/>
          </a:xfrm>
        </p:grpSpPr>
        <p:grpSp>
          <p:nvGrpSpPr>
            <p:cNvPr id="1143" name="Google Shape;1143;p27"/>
            <p:cNvGrpSpPr/>
            <p:nvPr/>
          </p:nvGrpSpPr>
          <p:grpSpPr>
            <a:xfrm>
              <a:off x="6964427" y="1968104"/>
              <a:ext cx="301778" cy="374648"/>
              <a:chOff x="4048" y="2448"/>
              <a:chExt cx="424" cy="504"/>
            </a:xfrm>
          </p:grpSpPr>
          <p:grpSp>
            <p:nvGrpSpPr>
              <p:cNvPr id="1144" name="Google Shape;1144;p27"/>
              <p:cNvGrpSpPr/>
              <p:nvPr/>
            </p:nvGrpSpPr>
            <p:grpSpPr>
              <a:xfrm>
                <a:off x="4048" y="2448"/>
                <a:ext cx="424" cy="504"/>
                <a:chOff x="4048" y="2448"/>
                <a:chExt cx="424" cy="504"/>
              </a:xfrm>
            </p:grpSpPr>
            <p:sp>
              <p:nvSpPr>
                <p:cNvPr id="1145" name="Google Shape;1145;p27"/>
                <p:cNvSpPr/>
                <p:nvPr/>
              </p:nvSpPr>
              <p:spPr>
                <a:xfrm>
                  <a:off x="4048" y="2528"/>
                  <a:ext cx="424" cy="424"/>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46" name="Google Shape;1146;p27"/>
                <p:cNvSpPr/>
                <p:nvPr/>
              </p:nvSpPr>
              <p:spPr>
                <a:xfrm>
                  <a:off x="4144" y="2448"/>
                  <a:ext cx="328" cy="88"/>
                </a:xfrm>
                <a:prstGeom prst="cube">
                  <a:avLst>
                    <a:gd name="adj" fmla="val 24995"/>
                  </a:avLst>
                </a:prstGeom>
                <a:solidFill>
                  <a:schemeClr val="dk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47" name="Google Shape;1147;p27"/>
              <p:cNvSpPr/>
              <p:nvPr/>
            </p:nvSpPr>
            <p:spPr>
              <a:xfrm>
                <a:off x="4176" y="2488"/>
                <a:ext cx="56" cy="32"/>
              </a:xfrm>
              <a:prstGeom prst="ellipse">
                <a:avLst/>
              </a:prstGeom>
              <a:solidFill>
                <a:schemeClr val="dk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48" name="Google Shape;1148;p27"/>
              <p:cNvSpPr/>
              <p:nvPr/>
            </p:nvSpPr>
            <p:spPr>
              <a:xfrm>
                <a:off x="4100" y="2724"/>
                <a:ext cx="224" cy="96"/>
              </a:xfrm>
              <a:prstGeom prst="octagon">
                <a:avLst>
                  <a:gd name="adj" fmla="val 29282"/>
                </a:avLst>
              </a:prstGeom>
              <a:solidFill>
                <a:schemeClr val="dk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49" name="Google Shape;1149;p27"/>
            <p:cNvGrpSpPr/>
            <p:nvPr/>
          </p:nvGrpSpPr>
          <p:grpSpPr>
            <a:xfrm>
              <a:off x="7278462" y="2003518"/>
              <a:ext cx="308219" cy="313095"/>
              <a:chOff x="4043" y="3096"/>
              <a:chExt cx="417" cy="409"/>
            </a:xfrm>
          </p:grpSpPr>
          <p:grpSp>
            <p:nvGrpSpPr>
              <p:cNvPr id="1150" name="Google Shape;1150;p27"/>
              <p:cNvGrpSpPr/>
              <p:nvPr/>
            </p:nvGrpSpPr>
            <p:grpSpPr>
              <a:xfrm>
                <a:off x="4045" y="3289"/>
                <a:ext cx="415" cy="216"/>
                <a:chOff x="4045" y="3289"/>
                <a:chExt cx="415" cy="216"/>
              </a:xfrm>
            </p:grpSpPr>
            <p:sp>
              <p:nvSpPr>
                <p:cNvPr id="1151" name="Google Shape;1151;p27"/>
                <p:cNvSpPr/>
                <p:nvPr/>
              </p:nvSpPr>
              <p:spPr>
                <a:xfrm>
                  <a:off x="4247" y="3290"/>
                  <a:ext cx="96" cy="215"/>
                </a:xfrm>
                <a:custGeom>
                  <a:avLst/>
                  <a:gdLst/>
                  <a:ahLst/>
                  <a:cxnLst/>
                  <a:rect l="l" t="t" r="r" b="b"/>
                  <a:pathLst>
                    <a:path w="96" h="215" extrusionOk="0">
                      <a:moveTo>
                        <a:pt x="69" y="0"/>
                      </a:moveTo>
                      <a:lnTo>
                        <a:pt x="95" y="0"/>
                      </a:lnTo>
                      <a:lnTo>
                        <a:pt x="26" y="214"/>
                      </a:lnTo>
                      <a:lnTo>
                        <a:pt x="0" y="214"/>
                      </a:lnTo>
                      <a:lnTo>
                        <a:pt x="69" y="0"/>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52" name="Google Shape;1152;p27"/>
                <p:cNvSpPr/>
                <p:nvPr/>
              </p:nvSpPr>
              <p:spPr>
                <a:xfrm>
                  <a:off x="4242" y="3289"/>
                  <a:ext cx="218" cy="12"/>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53" name="Google Shape;1153;p27"/>
                <p:cNvSpPr/>
                <p:nvPr/>
              </p:nvSpPr>
              <p:spPr>
                <a:xfrm>
                  <a:off x="4241" y="3380"/>
                  <a:ext cx="218"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54" name="Google Shape;1154;p27"/>
                <p:cNvSpPr/>
                <p:nvPr/>
              </p:nvSpPr>
              <p:spPr>
                <a:xfrm>
                  <a:off x="4045" y="3380"/>
                  <a:ext cx="116" cy="13"/>
                </a:xfrm>
                <a:prstGeom prst="rect">
                  <a:avLst/>
                </a:prstGeom>
                <a:solidFill>
                  <a:srgbClr val="C5DB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nvGrpSpPr>
              <p:cNvPr id="1155" name="Google Shape;1155;p27"/>
              <p:cNvGrpSpPr/>
              <p:nvPr/>
            </p:nvGrpSpPr>
            <p:grpSpPr>
              <a:xfrm>
                <a:off x="4043" y="3096"/>
                <a:ext cx="217" cy="409"/>
                <a:chOff x="4043" y="3096"/>
                <a:chExt cx="217" cy="409"/>
              </a:xfrm>
            </p:grpSpPr>
            <p:sp>
              <p:nvSpPr>
                <p:cNvPr id="1156" name="Google Shape;1156;p27"/>
                <p:cNvSpPr/>
                <p:nvPr/>
              </p:nvSpPr>
              <p:spPr>
                <a:xfrm>
                  <a:off x="4127" y="3096"/>
                  <a:ext cx="55" cy="55"/>
                </a:xfrm>
                <a:prstGeom prst="ellipse">
                  <a:avLst/>
                </a:prstGeom>
                <a:solidFill>
                  <a:srgbClr val="C5DBC3"/>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57" name="Google Shape;1157;p27"/>
                <p:cNvSpPr/>
                <p:nvPr/>
              </p:nvSpPr>
              <p:spPr>
                <a:xfrm>
                  <a:off x="4043" y="3173"/>
                  <a:ext cx="217" cy="332"/>
                </a:xfrm>
                <a:custGeom>
                  <a:avLst/>
                  <a:gdLst/>
                  <a:ahLst/>
                  <a:cxnLst/>
                  <a:rect l="l" t="t" r="r" b="b"/>
                  <a:pathLst>
                    <a:path w="217" h="332" extrusionOk="0">
                      <a:moveTo>
                        <a:pt x="59" y="25"/>
                      </a:moveTo>
                      <a:lnTo>
                        <a:pt x="2" y="153"/>
                      </a:lnTo>
                      <a:lnTo>
                        <a:pt x="1" y="155"/>
                      </a:lnTo>
                      <a:lnTo>
                        <a:pt x="1" y="157"/>
                      </a:lnTo>
                      <a:lnTo>
                        <a:pt x="0" y="159"/>
                      </a:lnTo>
                      <a:lnTo>
                        <a:pt x="0" y="163"/>
                      </a:lnTo>
                      <a:lnTo>
                        <a:pt x="0" y="165"/>
                      </a:lnTo>
                      <a:lnTo>
                        <a:pt x="0" y="168"/>
                      </a:lnTo>
                      <a:lnTo>
                        <a:pt x="1" y="171"/>
                      </a:lnTo>
                      <a:lnTo>
                        <a:pt x="2" y="174"/>
                      </a:lnTo>
                      <a:lnTo>
                        <a:pt x="3" y="176"/>
                      </a:lnTo>
                      <a:lnTo>
                        <a:pt x="5" y="179"/>
                      </a:lnTo>
                      <a:lnTo>
                        <a:pt x="7" y="181"/>
                      </a:lnTo>
                      <a:lnTo>
                        <a:pt x="9" y="183"/>
                      </a:lnTo>
                      <a:lnTo>
                        <a:pt x="12" y="184"/>
                      </a:lnTo>
                      <a:lnTo>
                        <a:pt x="14" y="186"/>
                      </a:lnTo>
                      <a:lnTo>
                        <a:pt x="15" y="186"/>
                      </a:lnTo>
                      <a:lnTo>
                        <a:pt x="17" y="186"/>
                      </a:lnTo>
                      <a:lnTo>
                        <a:pt x="20" y="186"/>
                      </a:lnTo>
                      <a:lnTo>
                        <a:pt x="23" y="186"/>
                      </a:lnTo>
                      <a:lnTo>
                        <a:pt x="141" y="186"/>
                      </a:lnTo>
                      <a:lnTo>
                        <a:pt x="141" y="331"/>
                      </a:lnTo>
                      <a:lnTo>
                        <a:pt x="178" y="331"/>
                      </a:lnTo>
                      <a:lnTo>
                        <a:pt x="178" y="159"/>
                      </a:lnTo>
                      <a:lnTo>
                        <a:pt x="178" y="157"/>
                      </a:lnTo>
                      <a:lnTo>
                        <a:pt x="177" y="155"/>
                      </a:lnTo>
                      <a:lnTo>
                        <a:pt x="176" y="153"/>
                      </a:lnTo>
                      <a:lnTo>
                        <a:pt x="176" y="152"/>
                      </a:lnTo>
                      <a:lnTo>
                        <a:pt x="175" y="151"/>
                      </a:lnTo>
                      <a:lnTo>
                        <a:pt x="173" y="149"/>
                      </a:lnTo>
                      <a:lnTo>
                        <a:pt x="172" y="148"/>
                      </a:lnTo>
                      <a:lnTo>
                        <a:pt x="170" y="147"/>
                      </a:lnTo>
                      <a:lnTo>
                        <a:pt x="168" y="146"/>
                      </a:lnTo>
                      <a:lnTo>
                        <a:pt x="166" y="145"/>
                      </a:lnTo>
                      <a:lnTo>
                        <a:pt x="164" y="145"/>
                      </a:lnTo>
                      <a:lnTo>
                        <a:pt x="161" y="145"/>
                      </a:lnTo>
                      <a:lnTo>
                        <a:pt x="159" y="145"/>
                      </a:lnTo>
                      <a:lnTo>
                        <a:pt x="157" y="145"/>
                      </a:lnTo>
                      <a:lnTo>
                        <a:pt x="155" y="145"/>
                      </a:lnTo>
                      <a:lnTo>
                        <a:pt x="153" y="145"/>
                      </a:lnTo>
                      <a:lnTo>
                        <a:pt x="85" y="141"/>
                      </a:lnTo>
                      <a:lnTo>
                        <a:pt x="104" y="84"/>
                      </a:lnTo>
                      <a:lnTo>
                        <a:pt x="118" y="104"/>
                      </a:lnTo>
                      <a:lnTo>
                        <a:pt x="201" y="104"/>
                      </a:lnTo>
                      <a:lnTo>
                        <a:pt x="203" y="103"/>
                      </a:lnTo>
                      <a:lnTo>
                        <a:pt x="204" y="103"/>
                      </a:lnTo>
                      <a:lnTo>
                        <a:pt x="206" y="103"/>
                      </a:lnTo>
                      <a:lnTo>
                        <a:pt x="207" y="103"/>
                      </a:lnTo>
                      <a:lnTo>
                        <a:pt x="209" y="101"/>
                      </a:lnTo>
                      <a:lnTo>
                        <a:pt x="211" y="100"/>
                      </a:lnTo>
                      <a:lnTo>
                        <a:pt x="212" y="98"/>
                      </a:lnTo>
                      <a:lnTo>
                        <a:pt x="214" y="97"/>
                      </a:lnTo>
                      <a:lnTo>
                        <a:pt x="215" y="95"/>
                      </a:lnTo>
                      <a:lnTo>
                        <a:pt x="215" y="93"/>
                      </a:lnTo>
                      <a:lnTo>
                        <a:pt x="216" y="91"/>
                      </a:lnTo>
                      <a:lnTo>
                        <a:pt x="216" y="88"/>
                      </a:lnTo>
                      <a:lnTo>
                        <a:pt x="216" y="85"/>
                      </a:lnTo>
                      <a:lnTo>
                        <a:pt x="215" y="83"/>
                      </a:lnTo>
                      <a:lnTo>
                        <a:pt x="214" y="81"/>
                      </a:lnTo>
                      <a:lnTo>
                        <a:pt x="213" y="79"/>
                      </a:lnTo>
                      <a:lnTo>
                        <a:pt x="211" y="77"/>
                      </a:lnTo>
                      <a:lnTo>
                        <a:pt x="210" y="76"/>
                      </a:lnTo>
                      <a:lnTo>
                        <a:pt x="208" y="74"/>
                      </a:lnTo>
                      <a:lnTo>
                        <a:pt x="206" y="73"/>
                      </a:lnTo>
                      <a:lnTo>
                        <a:pt x="205" y="72"/>
                      </a:lnTo>
                      <a:lnTo>
                        <a:pt x="203" y="72"/>
                      </a:lnTo>
                      <a:lnTo>
                        <a:pt x="201" y="72"/>
                      </a:lnTo>
                      <a:lnTo>
                        <a:pt x="137" y="72"/>
                      </a:lnTo>
                      <a:lnTo>
                        <a:pt x="123" y="49"/>
                      </a:lnTo>
                      <a:lnTo>
                        <a:pt x="125" y="47"/>
                      </a:lnTo>
                      <a:lnTo>
                        <a:pt x="126" y="44"/>
                      </a:lnTo>
                      <a:lnTo>
                        <a:pt x="126" y="41"/>
                      </a:lnTo>
                      <a:lnTo>
                        <a:pt x="127" y="38"/>
                      </a:lnTo>
                      <a:lnTo>
                        <a:pt x="127" y="34"/>
                      </a:lnTo>
                      <a:lnTo>
                        <a:pt x="127" y="31"/>
                      </a:lnTo>
                      <a:lnTo>
                        <a:pt x="127" y="27"/>
                      </a:lnTo>
                      <a:lnTo>
                        <a:pt x="126" y="24"/>
                      </a:lnTo>
                      <a:lnTo>
                        <a:pt x="125" y="21"/>
                      </a:lnTo>
                      <a:lnTo>
                        <a:pt x="124" y="20"/>
                      </a:lnTo>
                      <a:lnTo>
                        <a:pt x="123" y="17"/>
                      </a:lnTo>
                      <a:lnTo>
                        <a:pt x="122" y="15"/>
                      </a:lnTo>
                      <a:lnTo>
                        <a:pt x="120" y="12"/>
                      </a:lnTo>
                      <a:lnTo>
                        <a:pt x="118" y="10"/>
                      </a:lnTo>
                      <a:lnTo>
                        <a:pt x="115" y="8"/>
                      </a:lnTo>
                      <a:lnTo>
                        <a:pt x="113" y="6"/>
                      </a:lnTo>
                      <a:lnTo>
                        <a:pt x="110" y="4"/>
                      </a:lnTo>
                      <a:lnTo>
                        <a:pt x="107" y="3"/>
                      </a:lnTo>
                      <a:lnTo>
                        <a:pt x="104" y="1"/>
                      </a:lnTo>
                      <a:lnTo>
                        <a:pt x="100" y="1"/>
                      </a:lnTo>
                      <a:lnTo>
                        <a:pt x="97" y="0"/>
                      </a:lnTo>
                      <a:lnTo>
                        <a:pt x="95" y="0"/>
                      </a:lnTo>
                      <a:lnTo>
                        <a:pt x="91" y="0"/>
                      </a:lnTo>
                      <a:lnTo>
                        <a:pt x="88" y="0"/>
                      </a:lnTo>
                      <a:lnTo>
                        <a:pt x="84" y="1"/>
                      </a:lnTo>
                      <a:lnTo>
                        <a:pt x="81" y="2"/>
                      </a:lnTo>
                      <a:lnTo>
                        <a:pt x="77" y="3"/>
                      </a:lnTo>
                      <a:lnTo>
                        <a:pt x="74" y="5"/>
                      </a:lnTo>
                      <a:lnTo>
                        <a:pt x="70" y="7"/>
                      </a:lnTo>
                      <a:lnTo>
                        <a:pt x="68" y="10"/>
                      </a:lnTo>
                      <a:lnTo>
                        <a:pt x="66" y="13"/>
                      </a:lnTo>
                      <a:lnTo>
                        <a:pt x="64" y="15"/>
                      </a:lnTo>
                      <a:lnTo>
                        <a:pt x="62" y="19"/>
                      </a:lnTo>
                      <a:lnTo>
                        <a:pt x="60" y="21"/>
                      </a:lnTo>
                      <a:lnTo>
                        <a:pt x="59" y="25"/>
                      </a:lnTo>
                    </a:path>
                  </a:pathLst>
                </a:custGeom>
                <a:solidFill>
                  <a:srgbClr val="C5DBC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grpSp>
        <p:grpSp>
          <p:nvGrpSpPr>
            <p:cNvPr id="1158" name="Google Shape;1158;p27"/>
            <p:cNvGrpSpPr/>
            <p:nvPr/>
          </p:nvGrpSpPr>
          <p:grpSpPr>
            <a:xfrm>
              <a:off x="6646274" y="1971955"/>
              <a:ext cx="298926" cy="371497"/>
              <a:chOff x="4056" y="1712"/>
              <a:chExt cx="424" cy="504"/>
            </a:xfrm>
          </p:grpSpPr>
          <p:grpSp>
            <p:nvGrpSpPr>
              <p:cNvPr id="1159" name="Google Shape;1159;p27"/>
              <p:cNvGrpSpPr/>
              <p:nvPr/>
            </p:nvGrpSpPr>
            <p:grpSpPr>
              <a:xfrm>
                <a:off x="4056" y="1712"/>
                <a:ext cx="424" cy="504"/>
                <a:chOff x="4056" y="1712"/>
                <a:chExt cx="424" cy="504"/>
              </a:xfrm>
            </p:grpSpPr>
            <p:grpSp>
              <p:nvGrpSpPr>
                <p:cNvPr id="1160" name="Google Shape;1160;p27"/>
                <p:cNvGrpSpPr/>
                <p:nvPr/>
              </p:nvGrpSpPr>
              <p:grpSpPr>
                <a:xfrm>
                  <a:off x="4056" y="1712"/>
                  <a:ext cx="424" cy="504"/>
                  <a:chOff x="4056" y="1712"/>
                  <a:chExt cx="424" cy="504"/>
                </a:xfrm>
              </p:grpSpPr>
              <p:sp>
                <p:nvSpPr>
                  <p:cNvPr id="1161" name="Google Shape;1161;p27"/>
                  <p:cNvSpPr/>
                  <p:nvPr/>
                </p:nvSpPr>
                <p:spPr>
                  <a:xfrm>
                    <a:off x="4056" y="1792"/>
                    <a:ext cx="424" cy="424"/>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sp>
                <p:nvSpPr>
                  <p:cNvPr id="1162" name="Google Shape;1162;p27"/>
                  <p:cNvSpPr/>
                  <p:nvPr/>
                </p:nvSpPr>
                <p:spPr>
                  <a:xfrm>
                    <a:off x="4152" y="1712"/>
                    <a:ext cx="328" cy="88"/>
                  </a:xfrm>
                  <a:prstGeom prst="cube">
                    <a:avLst>
                      <a:gd name="adj" fmla="val 24995"/>
                    </a:avLst>
                  </a:prstGeom>
                  <a:solidFill>
                    <a:srgbClr val="3DA8C9"/>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63" name="Google Shape;1163;p27"/>
                <p:cNvSpPr/>
                <p:nvPr/>
              </p:nvSpPr>
              <p:spPr>
                <a:xfrm>
                  <a:off x="4140" y="1828"/>
                  <a:ext cx="224" cy="32"/>
                </a:xfrm>
                <a:prstGeom prst="parallelogram">
                  <a:avLst>
                    <a:gd name="adj" fmla="val 174968"/>
                  </a:avLst>
                </a:prstGeom>
                <a:solidFill>
                  <a:srgbClr val="3DA8C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64" name="Google Shape;1164;p27"/>
              <p:cNvSpPr/>
              <p:nvPr/>
            </p:nvSpPr>
            <p:spPr>
              <a:xfrm>
                <a:off x="4384" y="1752"/>
                <a:ext cx="56" cy="32"/>
              </a:xfrm>
              <a:prstGeom prst="ellipse">
                <a:avLst/>
              </a:prstGeom>
              <a:solidFill>
                <a:srgbClr val="3DA8C9"/>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65" name="Google Shape;1165;p27"/>
            <p:cNvSpPr/>
            <p:nvPr/>
          </p:nvSpPr>
          <p:spPr>
            <a:xfrm>
              <a:off x="7579060" y="2012327"/>
              <a:ext cx="221327" cy="332721"/>
            </a:xfrm>
            <a:custGeom>
              <a:avLst/>
              <a:gdLst/>
              <a:ahLst/>
              <a:cxnLst/>
              <a:rect l="l" t="t" r="r" b="b"/>
              <a:pathLst>
                <a:path w="329" h="479" extrusionOk="0">
                  <a:moveTo>
                    <a:pt x="326" y="441"/>
                  </a:moveTo>
                  <a:lnTo>
                    <a:pt x="328" y="433"/>
                  </a:lnTo>
                  <a:lnTo>
                    <a:pt x="316" y="435"/>
                  </a:lnTo>
                  <a:lnTo>
                    <a:pt x="303" y="433"/>
                  </a:lnTo>
                  <a:lnTo>
                    <a:pt x="287" y="420"/>
                  </a:lnTo>
                  <a:lnTo>
                    <a:pt x="260" y="377"/>
                  </a:lnTo>
                  <a:lnTo>
                    <a:pt x="221" y="313"/>
                  </a:lnTo>
                  <a:lnTo>
                    <a:pt x="200" y="278"/>
                  </a:lnTo>
                  <a:lnTo>
                    <a:pt x="186" y="249"/>
                  </a:lnTo>
                  <a:lnTo>
                    <a:pt x="184" y="233"/>
                  </a:lnTo>
                  <a:lnTo>
                    <a:pt x="184" y="214"/>
                  </a:lnTo>
                  <a:lnTo>
                    <a:pt x="188" y="202"/>
                  </a:lnTo>
                  <a:lnTo>
                    <a:pt x="196" y="196"/>
                  </a:lnTo>
                  <a:lnTo>
                    <a:pt x="202" y="196"/>
                  </a:lnTo>
                  <a:lnTo>
                    <a:pt x="210" y="200"/>
                  </a:lnTo>
                  <a:lnTo>
                    <a:pt x="225" y="212"/>
                  </a:lnTo>
                  <a:lnTo>
                    <a:pt x="243" y="225"/>
                  </a:lnTo>
                  <a:lnTo>
                    <a:pt x="256" y="231"/>
                  </a:lnTo>
                  <a:lnTo>
                    <a:pt x="264" y="233"/>
                  </a:lnTo>
                  <a:lnTo>
                    <a:pt x="270" y="231"/>
                  </a:lnTo>
                  <a:lnTo>
                    <a:pt x="274" y="225"/>
                  </a:lnTo>
                  <a:lnTo>
                    <a:pt x="272" y="220"/>
                  </a:lnTo>
                  <a:lnTo>
                    <a:pt x="270" y="214"/>
                  </a:lnTo>
                  <a:lnTo>
                    <a:pt x="258" y="202"/>
                  </a:lnTo>
                  <a:lnTo>
                    <a:pt x="235" y="187"/>
                  </a:lnTo>
                  <a:lnTo>
                    <a:pt x="223" y="177"/>
                  </a:lnTo>
                  <a:lnTo>
                    <a:pt x="215" y="163"/>
                  </a:lnTo>
                  <a:lnTo>
                    <a:pt x="208" y="142"/>
                  </a:lnTo>
                  <a:lnTo>
                    <a:pt x="206" y="122"/>
                  </a:lnTo>
                  <a:lnTo>
                    <a:pt x="202" y="113"/>
                  </a:lnTo>
                  <a:lnTo>
                    <a:pt x="196" y="103"/>
                  </a:lnTo>
                  <a:lnTo>
                    <a:pt x="186" y="93"/>
                  </a:lnTo>
                  <a:lnTo>
                    <a:pt x="179" y="87"/>
                  </a:lnTo>
                  <a:lnTo>
                    <a:pt x="179" y="78"/>
                  </a:lnTo>
                  <a:lnTo>
                    <a:pt x="184" y="66"/>
                  </a:lnTo>
                  <a:lnTo>
                    <a:pt x="188" y="60"/>
                  </a:lnTo>
                  <a:lnTo>
                    <a:pt x="192" y="52"/>
                  </a:lnTo>
                  <a:lnTo>
                    <a:pt x="196" y="39"/>
                  </a:lnTo>
                  <a:lnTo>
                    <a:pt x="192" y="25"/>
                  </a:lnTo>
                  <a:lnTo>
                    <a:pt x="190" y="14"/>
                  </a:lnTo>
                  <a:lnTo>
                    <a:pt x="184" y="6"/>
                  </a:lnTo>
                  <a:lnTo>
                    <a:pt x="173" y="2"/>
                  </a:lnTo>
                  <a:lnTo>
                    <a:pt x="159" y="0"/>
                  </a:lnTo>
                  <a:lnTo>
                    <a:pt x="149" y="4"/>
                  </a:lnTo>
                  <a:lnTo>
                    <a:pt x="142" y="10"/>
                  </a:lnTo>
                  <a:lnTo>
                    <a:pt x="138" y="21"/>
                  </a:lnTo>
                  <a:lnTo>
                    <a:pt x="136" y="29"/>
                  </a:lnTo>
                  <a:lnTo>
                    <a:pt x="138" y="37"/>
                  </a:lnTo>
                  <a:lnTo>
                    <a:pt x="142" y="49"/>
                  </a:lnTo>
                  <a:lnTo>
                    <a:pt x="144" y="58"/>
                  </a:lnTo>
                  <a:lnTo>
                    <a:pt x="146" y="66"/>
                  </a:lnTo>
                  <a:lnTo>
                    <a:pt x="144" y="76"/>
                  </a:lnTo>
                  <a:lnTo>
                    <a:pt x="138" y="84"/>
                  </a:lnTo>
                  <a:lnTo>
                    <a:pt x="128" y="93"/>
                  </a:lnTo>
                  <a:lnTo>
                    <a:pt x="116" y="99"/>
                  </a:lnTo>
                  <a:lnTo>
                    <a:pt x="107" y="105"/>
                  </a:lnTo>
                  <a:lnTo>
                    <a:pt x="99" y="113"/>
                  </a:lnTo>
                  <a:lnTo>
                    <a:pt x="91" y="124"/>
                  </a:lnTo>
                  <a:lnTo>
                    <a:pt x="83" y="142"/>
                  </a:lnTo>
                  <a:lnTo>
                    <a:pt x="76" y="163"/>
                  </a:lnTo>
                  <a:lnTo>
                    <a:pt x="70" y="179"/>
                  </a:lnTo>
                  <a:lnTo>
                    <a:pt x="68" y="200"/>
                  </a:lnTo>
                  <a:lnTo>
                    <a:pt x="66" y="225"/>
                  </a:lnTo>
                  <a:lnTo>
                    <a:pt x="66" y="239"/>
                  </a:lnTo>
                  <a:lnTo>
                    <a:pt x="66" y="251"/>
                  </a:lnTo>
                  <a:lnTo>
                    <a:pt x="68" y="260"/>
                  </a:lnTo>
                  <a:lnTo>
                    <a:pt x="72" y="264"/>
                  </a:lnTo>
                  <a:lnTo>
                    <a:pt x="80" y="266"/>
                  </a:lnTo>
                  <a:lnTo>
                    <a:pt x="85" y="264"/>
                  </a:lnTo>
                  <a:lnTo>
                    <a:pt x="87" y="260"/>
                  </a:lnTo>
                  <a:lnTo>
                    <a:pt x="87" y="243"/>
                  </a:lnTo>
                  <a:lnTo>
                    <a:pt x="87" y="218"/>
                  </a:lnTo>
                  <a:lnTo>
                    <a:pt x="89" y="202"/>
                  </a:lnTo>
                  <a:lnTo>
                    <a:pt x="91" y="192"/>
                  </a:lnTo>
                  <a:lnTo>
                    <a:pt x="97" y="181"/>
                  </a:lnTo>
                  <a:lnTo>
                    <a:pt x="105" y="179"/>
                  </a:lnTo>
                  <a:lnTo>
                    <a:pt x="113" y="181"/>
                  </a:lnTo>
                  <a:lnTo>
                    <a:pt x="116" y="187"/>
                  </a:lnTo>
                  <a:lnTo>
                    <a:pt x="113" y="206"/>
                  </a:lnTo>
                  <a:lnTo>
                    <a:pt x="111" y="231"/>
                  </a:lnTo>
                  <a:lnTo>
                    <a:pt x="107" y="253"/>
                  </a:lnTo>
                  <a:lnTo>
                    <a:pt x="101" y="274"/>
                  </a:lnTo>
                  <a:lnTo>
                    <a:pt x="95" y="301"/>
                  </a:lnTo>
                  <a:lnTo>
                    <a:pt x="87" y="323"/>
                  </a:lnTo>
                  <a:lnTo>
                    <a:pt x="68" y="352"/>
                  </a:lnTo>
                  <a:lnTo>
                    <a:pt x="54" y="371"/>
                  </a:lnTo>
                  <a:lnTo>
                    <a:pt x="29" y="400"/>
                  </a:lnTo>
                  <a:lnTo>
                    <a:pt x="12" y="420"/>
                  </a:lnTo>
                  <a:lnTo>
                    <a:pt x="0" y="439"/>
                  </a:lnTo>
                  <a:lnTo>
                    <a:pt x="0" y="447"/>
                  </a:lnTo>
                  <a:lnTo>
                    <a:pt x="12" y="462"/>
                  </a:lnTo>
                  <a:lnTo>
                    <a:pt x="31" y="478"/>
                  </a:lnTo>
                  <a:lnTo>
                    <a:pt x="50" y="478"/>
                  </a:lnTo>
                  <a:lnTo>
                    <a:pt x="54" y="474"/>
                  </a:lnTo>
                  <a:lnTo>
                    <a:pt x="45" y="464"/>
                  </a:lnTo>
                  <a:lnTo>
                    <a:pt x="37" y="453"/>
                  </a:lnTo>
                  <a:lnTo>
                    <a:pt x="37" y="445"/>
                  </a:lnTo>
                  <a:lnTo>
                    <a:pt x="50" y="426"/>
                  </a:lnTo>
                  <a:lnTo>
                    <a:pt x="70" y="406"/>
                  </a:lnTo>
                  <a:lnTo>
                    <a:pt x="101" y="367"/>
                  </a:lnTo>
                  <a:lnTo>
                    <a:pt x="128" y="334"/>
                  </a:lnTo>
                  <a:lnTo>
                    <a:pt x="138" y="323"/>
                  </a:lnTo>
                  <a:lnTo>
                    <a:pt x="144" y="315"/>
                  </a:lnTo>
                  <a:lnTo>
                    <a:pt x="157" y="313"/>
                  </a:lnTo>
                  <a:lnTo>
                    <a:pt x="167" y="319"/>
                  </a:lnTo>
                  <a:lnTo>
                    <a:pt x="179" y="328"/>
                  </a:lnTo>
                  <a:lnTo>
                    <a:pt x="204" y="361"/>
                  </a:lnTo>
                  <a:lnTo>
                    <a:pt x="233" y="400"/>
                  </a:lnTo>
                  <a:lnTo>
                    <a:pt x="260" y="439"/>
                  </a:lnTo>
                  <a:lnTo>
                    <a:pt x="276" y="462"/>
                  </a:lnTo>
                  <a:lnTo>
                    <a:pt x="283" y="466"/>
                  </a:lnTo>
                  <a:lnTo>
                    <a:pt x="293" y="466"/>
                  </a:lnTo>
                  <a:lnTo>
                    <a:pt x="303" y="457"/>
                  </a:lnTo>
                  <a:lnTo>
                    <a:pt x="316" y="449"/>
                  </a:lnTo>
                  <a:lnTo>
                    <a:pt x="326" y="441"/>
                  </a:lnTo>
                </a:path>
              </a:pathLst>
            </a:custGeom>
            <a:solidFill>
              <a:srgbClr val="FFC000"/>
            </a:solidFill>
            <a:ln w="12700" cap="rnd" cmpd="sng">
              <a:solidFill>
                <a:srgbClr val="D8E15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98">
                <a:solidFill>
                  <a:srgbClr val="9ACD4C"/>
                </a:solidFill>
                <a:latin typeface="Helvetica Neue"/>
                <a:ea typeface="Helvetica Neue"/>
                <a:cs typeface="Helvetica Neue"/>
                <a:sym typeface="Helvetica Neue"/>
              </a:endParaRPr>
            </a:p>
          </p:txBody>
        </p:sp>
      </p:grpSp>
      <p:sp>
        <p:nvSpPr>
          <p:cNvPr id="1166" name="Google Shape;1166;p27"/>
          <p:cNvSpPr txBox="1"/>
          <p:nvPr/>
        </p:nvSpPr>
        <p:spPr>
          <a:xfrm>
            <a:off x="4561986" y="1869280"/>
            <a:ext cx="5429250" cy="3910013"/>
          </a:xfrm>
          <a:prstGeom prst="rect">
            <a:avLst/>
          </a:prstGeom>
          <a:noFill/>
          <a:ln>
            <a:noFill/>
          </a:ln>
        </p:spPr>
        <p:txBody>
          <a:bodyPr spcFirstLastPara="1" wrap="square" lIns="130600" tIns="65300" rIns="130600" bIns="65300" anchor="t" anchorCtr="0">
            <a:normAutofit/>
          </a:bodyPr>
          <a:lstStyle/>
          <a:p>
            <a:pPr marL="367091" marR="0" lvl="0" indent="-209625" algn="l" rtl="0">
              <a:spcBef>
                <a:spcPts val="0"/>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209625"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a:p>
            <a:pPr marL="367091" marR="0" lvl="0" indent="-306146" algn="l" rtl="0">
              <a:spcBef>
                <a:spcPts val="625"/>
              </a:spcBef>
              <a:spcAft>
                <a:spcPts val="0"/>
              </a:spcAft>
              <a:buClr>
                <a:srgbClr val="E4DDD2"/>
              </a:buClr>
              <a:buSzPts val="1520"/>
              <a:buFont typeface="Noto Sans Symbols"/>
              <a:buNone/>
            </a:pPr>
            <a:endParaRPr sz="1600" b="0" i="0">
              <a:solidFill>
                <a:schemeClr val="lt1"/>
              </a:solidFill>
              <a:latin typeface="Arial"/>
              <a:ea typeface="Arial"/>
              <a:cs typeface="Arial"/>
              <a:sym typeface="Arial"/>
            </a:endParaRPr>
          </a:p>
        </p:txBody>
      </p:sp>
      <p:sp>
        <p:nvSpPr>
          <p:cNvPr id="1167" name="Google Shape;1167;p27"/>
          <p:cNvSpPr txBox="1"/>
          <p:nvPr/>
        </p:nvSpPr>
        <p:spPr>
          <a:xfrm>
            <a:off x="5782377" y="869572"/>
            <a:ext cx="3356860"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Arial"/>
                <a:ea typeface="Arial"/>
                <a:cs typeface="Arial"/>
                <a:sym typeface="Arial"/>
              </a:rPr>
              <a:t>Suppose: </a:t>
            </a:r>
            <a:br>
              <a:rPr lang="en-US" sz="1800" dirty="0">
                <a:solidFill>
                  <a:schemeClr val="lt1"/>
                </a:solidFill>
                <a:latin typeface="Arial"/>
                <a:ea typeface="Arial"/>
                <a:cs typeface="Arial"/>
                <a:sym typeface="Arial"/>
              </a:rPr>
            </a:br>
            <a:r>
              <a:rPr lang="en-US" sz="1800" dirty="0">
                <a:solidFill>
                  <a:schemeClr val="lt1"/>
                </a:solidFill>
                <a:latin typeface="Arial"/>
                <a:ea typeface="Arial"/>
                <a:cs typeface="Arial"/>
                <a:sym typeface="Arial"/>
              </a:rPr>
              <a:t>- new Washer takes 20 minutes </a:t>
            </a:r>
            <a:br>
              <a:rPr lang="en-US" sz="1800" dirty="0">
                <a:solidFill>
                  <a:schemeClr val="lt1"/>
                </a:solidFill>
                <a:latin typeface="Arial"/>
                <a:ea typeface="Arial"/>
                <a:cs typeface="Arial"/>
                <a:sym typeface="Arial"/>
              </a:rPr>
            </a:br>
            <a:r>
              <a:rPr lang="en-US" sz="1800" dirty="0">
                <a:solidFill>
                  <a:schemeClr val="lt1"/>
                </a:solidFill>
                <a:latin typeface="Arial"/>
                <a:ea typeface="Arial"/>
                <a:cs typeface="Arial"/>
                <a:sym typeface="Arial"/>
              </a:rPr>
              <a:t>- new Stasher takes 20 minutes. </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How much faster is pipeline?</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Pipeline rate limited by </a:t>
            </a:r>
            <a:r>
              <a:rPr lang="en-US" sz="1800" dirty="0">
                <a:solidFill>
                  <a:srgbClr val="D8E156"/>
                </a:solidFill>
                <a:latin typeface="Arial"/>
                <a:ea typeface="Arial"/>
                <a:cs typeface="Arial"/>
                <a:sym typeface="Arial"/>
              </a:rPr>
              <a:t>slowest </a:t>
            </a:r>
            <a:r>
              <a:rPr lang="en-US" sz="1800" dirty="0">
                <a:solidFill>
                  <a:schemeClr val="lt1"/>
                </a:solidFill>
                <a:latin typeface="Arial"/>
                <a:ea typeface="Arial"/>
                <a:cs typeface="Arial"/>
                <a:sym typeface="Arial"/>
              </a:rPr>
              <a:t>pipeline stage</a:t>
            </a:r>
            <a:endParaRPr dirty="0"/>
          </a:p>
          <a:p>
            <a:pPr marL="0" marR="0" lvl="0" indent="0" algn="l" rtl="0">
              <a:spcBef>
                <a:spcPts val="0"/>
              </a:spcBef>
              <a:spcAft>
                <a:spcPts val="0"/>
              </a:spcAft>
              <a:buNone/>
            </a:pPr>
            <a:endParaRPr sz="1800" dirty="0">
              <a:solidFill>
                <a:schemeClr val="lt1"/>
              </a:solidFill>
              <a:latin typeface="Arial"/>
              <a:ea typeface="Arial"/>
              <a:cs typeface="Arial"/>
              <a:sym typeface="Arial"/>
            </a:endParaRPr>
          </a:p>
          <a:p>
            <a:pPr marL="0" marR="0" lvl="0" indent="0" algn="l" rtl="0">
              <a:spcBef>
                <a:spcPts val="0"/>
              </a:spcBef>
              <a:spcAft>
                <a:spcPts val="0"/>
              </a:spcAft>
              <a:buNone/>
            </a:pPr>
            <a:r>
              <a:rPr lang="en-US" sz="1800" dirty="0">
                <a:solidFill>
                  <a:schemeClr val="lt1"/>
                </a:solidFill>
                <a:latin typeface="Arial"/>
                <a:ea typeface="Arial"/>
                <a:cs typeface="Arial"/>
                <a:sym typeface="Arial"/>
              </a:rPr>
              <a:t>Unbalanced lengths of pipe stages reduce speedup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None/>
            </a:pPr>
            <a:r>
              <a:rPr lang="en-US"/>
              <a:t>Pipelining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0571-C4C6-A28D-4EE0-E89B91B678A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8CBEB0E-1B97-E8B8-0D9C-3FB10A93701A}"/>
              </a:ext>
            </a:extLst>
          </p:cNvPr>
          <p:cNvSpPr>
            <a:spLocks noGrp="1"/>
          </p:cNvSpPr>
          <p:nvPr>
            <p:ph type="subTitle" idx="1"/>
          </p:nvPr>
        </p:nvSpPr>
        <p:spPr/>
        <p:txBody>
          <a:bodyPr/>
          <a:lstStyle/>
          <a:p>
            <a:endParaRPr lang="en-US"/>
          </a:p>
        </p:txBody>
      </p:sp>
      <p:pic>
        <p:nvPicPr>
          <p:cNvPr id="5" name="slide.url=https://www.polleverywhere.com/multiple_choice_polls/xNjobWj4R5quC9yFOh2BG?state=opened&amp;flow=Default&amp;onscreen=persist">
            <a:extLst>
              <a:ext uri="{FF2B5EF4-FFF2-40B4-BE49-F238E27FC236}">
                <a16:creationId xmlns:a16="http://schemas.microsoft.com/office/drawing/2014/main" id="{679A73AA-3D49-41DD-30E3-85585E2BE6B3}"/>
              </a:ext>
            </a:extLst>
          </p:cNvPr>
          <p:cNvPicPr>
            <a:picLocks/>
          </p:cNvPicPr>
          <p:nvPr/>
        </p:nvPicPr>
        <p:blipFill>
          <a:blip r:embed="rId3"/>
          <a:stretch>
            <a:fillRect/>
          </a:stretch>
        </p:blipFill>
        <p:spPr>
          <a:xfrm>
            <a:off x="63500" y="63500"/>
            <a:ext cx="9017000" cy="5016500"/>
          </a:xfrm>
          <a:prstGeom prst="rect">
            <a:avLst/>
          </a:prstGeom>
        </p:spPr>
      </p:pic>
    </p:spTree>
    <p:extLst>
      <p:ext uri="{BB962C8B-B14F-4D97-AF65-F5344CB8AC3E}">
        <p14:creationId xmlns:p14="http://schemas.microsoft.com/office/powerpoint/2010/main" val="344736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latin typeface="18 VAG Rounded Light   02390" pitchFamily="2" charset="0"/>
              </a:rPr>
              <a:t>Instruction timing</a:t>
            </a:r>
          </a:p>
          <a:p>
            <a:pPr lvl="1"/>
            <a:r>
              <a:rPr lang="en-US" dirty="0">
                <a:latin typeface="18 VAG Rounded Light   02390" pitchFamily="2" charset="0"/>
              </a:rPr>
              <a:t>Set by instruction complexity, architecture, technology</a:t>
            </a:r>
          </a:p>
          <a:p>
            <a:pPr lvl="1"/>
            <a:r>
              <a:rPr lang="en-US" dirty="0">
                <a:latin typeface="18 VAG Rounded Light   02390" pitchFamily="2" charset="0"/>
              </a:rPr>
              <a:t>Pipelining increases clock frequency, “instructions per second”</a:t>
            </a:r>
          </a:p>
          <a:p>
            <a:pPr lvl="2"/>
            <a:r>
              <a:rPr lang="en-US" dirty="0">
                <a:latin typeface="18 VAG Rounded Light   02390" pitchFamily="2" charset="0"/>
              </a:rPr>
              <a:t>But does not reduce time to complete instruction</a:t>
            </a:r>
          </a:p>
          <a:p>
            <a:r>
              <a:rPr lang="en-US" dirty="0">
                <a:latin typeface="18 VAG Rounded Light   02390" pitchFamily="2" charset="0"/>
              </a:rPr>
              <a:t>Performance measures</a:t>
            </a:r>
          </a:p>
          <a:p>
            <a:pPr lvl="1"/>
            <a:r>
              <a:rPr lang="en-US" dirty="0">
                <a:latin typeface="18 VAG Rounded Light   02390" pitchFamily="2" charset="0"/>
              </a:rPr>
              <a:t>Different measures depending on objective</a:t>
            </a:r>
          </a:p>
          <a:p>
            <a:pPr lvl="2"/>
            <a:r>
              <a:rPr lang="en-US" dirty="0">
                <a:latin typeface="18 VAG Rounded Light   02390" pitchFamily="2" charset="0"/>
              </a:rPr>
              <a:t>Response time</a:t>
            </a:r>
          </a:p>
          <a:p>
            <a:pPr lvl="2"/>
            <a:r>
              <a:rPr lang="en-US" dirty="0">
                <a:latin typeface="18 VAG Rounded Light   02390" pitchFamily="2" charset="0"/>
              </a:rPr>
              <a:t>Jobs / second</a:t>
            </a:r>
          </a:p>
          <a:p>
            <a:pPr lvl="2"/>
            <a:r>
              <a:rPr lang="en-US" dirty="0">
                <a:latin typeface="18 VAG Rounded Light   02390" pitchFamily="2" charset="0"/>
              </a:rPr>
              <a:t>Energy per task</a:t>
            </a:r>
          </a:p>
        </p:txBody>
      </p:sp>
      <p:sp>
        <p:nvSpPr>
          <p:cNvPr id="2" name="Title 1"/>
          <p:cNvSpPr>
            <a:spLocks noGrp="1"/>
          </p:cNvSpPr>
          <p:nvPr>
            <p:ph type="title"/>
          </p:nvPr>
        </p:nvSpPr>
        <p:spPr/>
        <p:txBody>
          <a:bodyPr/>
          <a:lstStyle/>
          <a:p>
            <a:r>
              <a:rPr lang="en-US" dirty="0"/>
              <a:t>And in Conclusion, </a:t>
            </a:r>
            <a:r>
              <a:rPr lang="is-IS" dirty="0"/>
              <a:t>…</a:t>
            </a:r>
            <a:endParaRPr lang="en-US" dirty="0"/>
          </a:p>
        </p:txBody>
      </p:sp>
      <p:sp>
        <p:nvSpPr>
          <p:cNvPr id="6" name="Slide Number Placeholder 5"/>
          <p:cNvSpPr>
            <a:spLocks noGrp="1"/>
          </p:cNvSpPr>
          <p:nvPr>
            <p:ph type="sldNum" sz="quarter" idx="4294967295"/>
          </p:nvPr>
        </p:nvSpPr>
        <p:spPr>
          <a:xfrm>
            <a:off x="7086600" y="4767263"/>
            <a:ext cx="2057400" cy="27463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F131CF-B26C-E347-9AC9-78212C099DD5}" type="slidenum">
              <a:rPr lang="en-US" smtClean="0"/>
              <a:pPr/>
              <a:t>31</a:t>
            </a:fld>
            <a:endParaRPr lang="en-US"/>
          </a:p>
        </p:txBody>
      </p:sp>
    </p:spTree>
    <p:extLst>
      <p:ext uri="{BB962C8B-B14F-4D97-AF65-F5344CB8AC3E}">
        <p14:creationId xmlns:p14="http://schemas.microsoft.com/office/powerpoint/2010/main" val="6550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rPr>
              <a:t>New-School Machine Structures</a:t>
            </a:r>
            <a:endParaRPr b="1" dirty="0">
              <a:latin typeface="18 VAG Rounded Bold   07390" pitchFamily="2" charset="0"/>
            </a:endParaRPr>
          </a:p>
        </p:txBody>
      </p:sp>
      <p:pic>
        <p:nvPicPr>
          <p:cNvPr id="150" name="Google Shape;150;p2"/>
          <p:cNvPicPr preferRelativeResize="0"/>
          <p:nvPr/>
        </p:nvPicPr>
        <p:blipFill rotWithShape="1">
          <a:blip r:embed="rId3">
            <a:alphaModFix/>
          </a:blip>
          <a:srcRect/>
          <a:stretch/>
        </p:blipFill>
        <p:spPr>
          <a:xfrm>
            <a:off x="8541117" y="1810031"/>
            <a:ext cx="588833" cy="316489"/>
          </a:xfrm>
          <a:prstGeom prst="rect">
            <a:avLst/>
          </a:prstGeom>
          <a:noFill/>
          <a:ln>
            <a:noFill/>
          </a:ln>
        </p:spPr>
      </p:pic>
      <p:sp>
        <p:nvSpPr>
          <p:cNvPr id="151" name="Google Shape;151;p2"/>
          <p:cNvSpPr txBox="1"/>
          <p:nvPr/>
        </p:nvSpPr>
        <p:spPr>
          <a:xfrm>
            <a:off x="2362200" y="971680"/>
            <a:ext cx="3099113" cy="198107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u="none" strike="noStrike" cap="none" dirty="0">
                <a:solidFill>
                  <a:schemeClr val="lt1"/>
                </a:solidFill>
                <a:latin typeface="18 VAG Rounded Light   02390" pitchFamily="2" charset="0"/>
                <a:ea typeface="Arial"/>
                <a:cs typeface="Arial"/>
                <a:sym typeface="Arial"/>
              </a:rPr>
              <a:t>Parallel Requests</a:t>
            </a:r>
            <a:endParaRPr dirty="0">
              <a:latin typeface="18 VAG Rounded Light   02390" pitchFamily="2" charset="0"/>
            </a:endParaRPr>
          </a:p>
          <a:p>
            <a:pPr marL="0" marR="0" lvl="0" indent="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Assigned to computer</a:t>
            </a:r>
            <a:endParaRPr dirty="0">
              <a:latin typeface="18 VAG Rounded Light   02390" pitchFamily="2" charset="0"/>
            </a:endParaRPr>
          </a:p>
          <a:p>
            <a:pPr marL="742950" marR="0" lvl="1" indent="-28575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e.g., Search “Cats”</a:t>
            </a:r>
            <a:endParaRPr dirty="0">
              <a:latin typeface="18 VAG Rounded Light   02390" pitchFamily="2" charset="0"/>
            </a:endParaRPr>
          </a:p>
          <a:p>
            <a:pPr marL="0" marR="0" lvl="0" indent="0" algn="l" rtl="0">
              <a:lnSpc>
                <a:spcPct val="90000"/>
              </a:lnSpc>
              <a:spcBef>
                <a:spcPts val="320"/>
              </a:spcBef>
              <a:spcAft>
                <a:spcPts val="0"/>
              </a:spcAft>
              <a:buClr>
                <a:schemeClr val="lt1"/>
              </a:buClr>
              <a:buSzPts val="1600"/>
              <a:buFont typeface="Arial"/>
              <a:buNone/>
            </a:pPr>
            <a:endParaRPr sz="1600" u="none" strike="noStrike" cap="none" dirty="0">
              <a:solidFill>
                <a:schemeClr val="lt1"/>
              </a:solidFill>
              <a:latin typeface="18 VAG Rounded Light   02390" pitchFamily="2" charset="0"/>
              <a:ea typeface="Arial"/>
              <a:cs typeface="Arial"/>
              <a:sym typeface="Arial"/>
            </a:endParaRPr>
          </a:p>
          <a:p>
            <a:pPr marL="0" marR="0" lvl="0" indent="0" algn="l" rtl="0">
              <a:lnSpc>
                <a:spcPct val="90000"/>
              </a:lnSpc>
              <a:spcBef>
                <a:spcPts val="320"/>
              </a:spcBef>
              <a:spcAft>
                <a:spcPts val="0"/>
              </a:spcAft>
              <a:buClr>
                <a:schemeClr val="lt1"/>
              </a:buClr>
              <a:buSzPts val="1600"/>
              <a:buFont typeface="Arial"/>
              <a:buNone/>
            </a:pPr>
            <a:r>
              <a:rPr lang="en-US" sz="1600" u="none" strike="noStrike" cap="none" dirty="0">
                <a:solidFill>
                  <a:schemeClr val="lt1"/>
                </a:solidFill>
                <a:latin typeface="18 VAG Rounded Light   02390" pitchFamily="2" charset="0"/>
                <a:ea typeface="Arial"/>
                <a:cs typeface="Arial"/>
                <a:sym typeface="Arial"/>
              </a:rPr>
              <a:t>Parallel Threads</a:t>
            </a:r>
            <a:endParaRPr dirty="0">
              <a:latin typeface="18 VAG Rounded Light   02390" pitchFamily="2" charset="0"/>
            </a:endParaRPr>
          </a:p>
          <a:p>
            <a:pPr marL="0" marR="0" lvl="0" indent="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Assigned to core e.g., Lookup, Ads</a:t>
            </a:r>
            <a:endParaRPr dirty="0">
              <a:latin typeface="18 VAG Rounded Light   02390" pitchFamily="2" charset="0"/>
            </a:endParaRPr>
          </a:p>
          <a:p>
            <a:pPr marL="0" marR="0" lvl="0" indent="0" algn="l" rtl="0">
              <a:lnSpc>
                <a:spcPct val="90000"/>
              </a:lnSpc>
              <a:spcBef>
                <a:spcPts val="240"/>
              </a:spcBef>
              <a:spcAft>
                <a:spcPts val="0"/>
              </a:spcAft>
              <a:buClr>
                <a:schemeClr val="lt1"/>
              </a:buClr>
              <a:buSzPts val="1200"/>
              <a:buFont typeface="Arial"/>
              <a:buNone/>
            </a:pPr>
            <a:endParaRPr sz="1200" u="none" strike="noStrike" cap="none" dirty="0">
              <a:solidFill>
                <a:schemeClr val="lt1"/>
              </a:solidFill>
              <a:latin typeface="18 VAG Rounded Light   02390" pitchFamily="2" charset="0"/>
              <a:ea typeface="Arial"/>
              <a:cs typeface="Arial"/>
              <a:sym typeface="Arial"/>
            </a:endParaRPr>
          </a:p>
          <a:p>
            <a:pPr marL="0" marR="0" lvl="0" indent="0" algn="l" rtl="0">
              <a:lnSpc>
                <a:spcPct val="90000"/>
              </a:lnSpc>
              <a:spcBef>
                <a:spcPts val="320"/>
              </a:spcBef>
              <a:spcAft>
                <a:spcPts val="0"/>
              </a:spcAft>
              <a:buClr>
                <a:schemeClr val="lt1"/>
              </a:buClr>
              <a:buSzPts val="1600"/>
              <a:buFont typeface="Arial"/>
              <a:buNone/>
            </a:pPr>
            <a:r>
              <a:rPr lang="en-US" sz="1600" u="none" strike="noStrike" cap="none" dirty="0">
                <a:solidFill>
                  <a:schemeClr val="lt1"/>
                </a:solidFill>
                <a:latin typeface="18 VAG Rounded Light   02390" pitchFamily="2" charset="0"/>
                <a:ea typeface="Arial"/>
                <a:cs typeface="Arial"/>
                <a:sym typeface="Arial"/>
              </a:rPr>
              <a:t>Parallel Instructions</a:t>
            </a:r>
            <a:endParaRPr dirty="0">
              <a:latin typeface="18 VAG Rounded Light   02390" pitchFamily="2" charset="0"/>
            </a:endParaRPr>
          </a:p>
          <a:p>
            <a:pPr marL="742950" marR="0" lvl="1" indent="-28575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&gt;1 instruction @ one time</a:t>
            </a:r>
            <a:endParaRPr dirty="0">
              <a:latin typeface="18 VAG Rounded Light   02390" pitchFamily="2" charset="0"/>
            </a:endParaRPr>
          </a:p>
          <a:p>
            <a:pPr marL="742950" marR="0" lvl="1" indent="-28575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e.g., 5 pipelined instructions</a:t>
            </a:r>
            <a:endParaRPr dirty="0">
              <a:latin typeface="18 VAG Rounded Light   02390" pitchFamily="2" charset="0"/>
            </a:endParaRPr>
          </a:p>
          <a:p>
            <a:pPr marL="0" marR="0" lvl="0" indent="0" algn="l" rtl="0">
              <a:lnSpc>
                <a:spcPct val="90000"/>
              </a:lnSpc>
              <a:spcBef>
                <a:spcPts val="320"/>
              </a:spcBef>
              <a:spcAft>
                <a:spcPts val="0"/>
              </a:spcAft>
              <a:buClr>
                <a:schemeClr val="lt1"/>
              </a:buClr>
              <a:buSzPts val="1600"/>
              <a:buFont typeface="Arial"/>
              <a:buNone/>
            </a:pPr>
            <a:endParaRPr lang="en-US" sz="1600" u="none" strike="noStrike" cap="none" dirty="0">
              <a:solidFill>
                <a:schemeClr val="lt1"/>
              </a:solidFill>
              <a:latin typeface="18 VAG Rounded Light   02390" pitchFamily="2" charset="0"/>
              <a:ea typeface="Arial"/>
              <a:cs typeface="Arial"/>
              <a:sym typeface="Arial"/>
            </a:endParaRPr>
          </a:p>
          <a:p>
            <a:pPr marL="0" marR="0" lvl="0" indent="0" algn="l" rtl="0">
              <a:lnSpc>
                <a:spcPct val="90000"/>
              </a:lnSpc>
              <a:spcBef>
                <a:spcPts val="320"/>
              </a:spcBef>
              <a:spcAft>
                <a:spcPts val="0"/>
              </a:spcAft>
              <a:buClr>
                <a:schemeClr val="lt1"/>
              </a:buClr>
              <a:buSzPts val="1600"/>
              <a:buFont typeface="Arial"/>
              <a:buNone/>
            </a:pPr>
            <a:r>
              <a:rPr lang="en-US" sz="1600" u="none" strike="noStrike" cap="none" dirty="0">
                <a:solidFill>
                  <a:schemeClr val="lt1"/>
                </a:solidFill>
                <a:latin typeface="18 VAG Rounded Light   02390" pitchFamily="2" charset="0"/>
                <a:ea typeface="Arial"/>
                <a:cs typeface="Arial"/>
                <a:sym typeface="Arial"/>
              </a:rPr>
              <a:t>Parallel Data</a:t>
            </a:r>
            <a:br>
              <a:rPr lang="en-US" sz="1600" u="none" strike="noStrike" cap="none" dirty="0">
                <a:solidFill>
                  <a:schemeClr val="lt1"/>
                </a:solidFill>
                <a:latin typeface="18 VAG Rounded Light   02390" pitchFamily="2" charset="0"/>
                <a:ea typeface="Arial"/>
                <a:cs typeface="Arial"/>
                <a:sym typeface="Arial"/>
              </a:rPr>
            </a:br>
            <a:r>
              <a:rPr lang="en-US" sz="1200" u="none" strike="noStrike" cap="none" dirty="0">
                <a:solidFill>
                  <a:schemeClr val="lt1"/>
                </a:solidFill>
                <a:latin typeface="18 VAG Rounded Light   02390" pitchFamily="2" charset="0"/>
                <a:ea typeface="Arial"/>
                <a:cs typeface="Arial"/>
                <a:sym typeface="Arial"/>
              </a:rPr>
              <a:t>&gt;1 data item @ one time</a:t>
            </a:r>
            <a:endParaRPr dirty="0">
              <a:latin typeface="18 VAG Rounded Light   02390" pitchFamily="2" charset="0"/>
            </a:endParaRPr>
          </a:p>
          <a:p>
            <a:pPr marL="742950" marR="0" lvl="1" indent="-285750" algn="l" rtl="0">
              <a:lnSpc>
                <a:spcPct val="90000"/>
              </a:lnSpc>
              <a:spcBef>
                <a:spcPts val="240"/>
              </a:spcBef>
              <a:spcAft>
                <a:spcPts val="0"/>
              </a:spcAft>
              <a:buClr>
                <a:schemeClr val="lt1"/>
              </a:buClr>
              <a:buSzPts val="1200"/>
              <a:buFont typeface="Arial"/>
              <a:buNone/>
            </a:pPr>
            <a:r>
              <a:rPr lang="en-US" sz="1200" u="none" strike="noStrike" cap="none" dirty="0">
                <a:solidFill>
                  <a:schemeClr val="lt1"/>
                </a:solidFill>
                <a:latin typeface="18 VAG Rounded Light   02390" pitchFamily="2" charset="0"/>
                <a:ea typeface="Arial"/>
                <a:cs typeface="Arial"/>
                <a:sym typeface="Arial"/>
              </a:rPr>
              <a:t>e.g., Add of 4 pairs of words</a:t>
            </a:r>
            <a:endParaRPr dirty="0">
              <a:latin typeface="18 VAG Rounded Light   02390" pitchFamily="2" charset="0"/>
            </a:endParaRPr>
          </a:p>
          <a:p>
            <a:pPr marL="0" marR="0" lvl="0" indent="0" algn="l" rtl="0">
              <a:lnSpc>
                <a:spcPct val="90000"/>
              </a:lnSpc>
              <a:spcBef>
                <a:spcPts val="320"/>
              </a:spcBef>
              <a:spcAft>
                <a:spcPts val="0"/>
              </a:spcAft>
              <a:buClr>
                <a:schemeClr val="lt1"/>
              </a:buClr>
              <a:buSzPts val="1600"/>
              <a:buFont typeface="Arial"/>
              <a:buNone/>
            </a:pPr>
            <a:endParaRPr sz="1600" u="none" strike="noStrike" cap="none" dirty="0">
              <a:solidFill>
                <a:schemeClr val="lt1"/>
              </a:solidFill>
              <a:latin typeface="18 VAG Rounded Light   02390" pitchFamily="2" charset="0"/>
              <a:ea typeface="Arial"/>
              <a:cs typeface="Arial"/>
              <a:sym typeface="Arial"/>
            </a:endParaRPr>
          </a:p>
          <a:p>
            <a:pPr marL="0" marR="0" lvl="0" indent="0" algn="l" rtl="0">
              <a:lnSpc>
                <a:spcPct val="90000"/>
              </a:lnSpc>
              <a:spcBef>
                <a:spcPts val="320"/>
              </a:spcBef>
              <a:spcAft>
                <a:spcPts val="0"/>
              </a:spcAft>
              <a:buClr>
                <a:schemeClr val="lt1"/>
              </a:buClr>
              <a:buSzPts val="1600"/>
              <a:buFont typeface="Arial"/>
              <a:buNone/>
            </a:pPr>
            <a:r>
              <a:rPr lang="en-US" sz="1600" u="none" strike="noStrike" cap="none" dirty="0">
                <a:solidFill>
                  <a:schemeClr val="lt1"/>
                </a:solidFill>
                <a:latin typeface="18 VAG Rounded Light   02390" pitchFamily="2" charset="0"/>
                <a:ea typeface="Arial"/>
                <a:cs typeface="Arial"/>
                <a:sym typeface="Arial"/>
              </a:rPr>
              <a:t>Hardware descriptions</a:t>
            </a:r>
            <a:br>
              <a:rPr lang="en-US" sz="1600" u="none" strike="noStrike" cap="none" dirty="0">
                <a:solidFill>
                  <a:schemeClr val="lt1"/>
                </a:solidFill>
                <a:latin typeface="18 VAG Rounded Light   02390" pitchFamily="2" charset="0"/>
                <a:ea typeface="Arial"/>
                <a:cs typeface="Arial"/>
                <a:sym typeface="Arial"/>
              </a:rPr>
            </a:br>
            <a:r>
              <a:rPr lang="en-US" sz="1200" u="none" strike="noStrike" cap="none" dirty="0">
                <a:solidFill>
                  <a:schemeClr val="lt1"/>
                </a:solidFill>
                <a:latin typeface="18 VAG Rounded Light   02390" pitchFamily="2" charset="0"/>
                <a:ea typeface="Arial"/>
                <a:cs typeface="Arial"/>
                <a:sym typeface="Arial"/>
              </a:rPr>
              <a:t>All gates work in parallel at same time</a:t>
            </a:r>
            <a:endParaRPr dirty="0">
              <a:latin typeface="18 VAG Rounded Light   02390" pitchFamily="2" charset="0"/>
            </a:endParaRPr>
          </a:p>
        </p:txBody>
      </p:sp>
      <p:sp>
        <p:nvSpPr>
          <p:cNvPr id="152" name="Google Shape;152;p2"/>
          <p:cNvSpPr txBox="1"/>
          <p:nvPr/>
        </p:nvSpPr>
        <p:spPr>
          <a:xfrm>
            <a:off x="8498296" y="1388991"/>
            <a:ext cx="659155" cy="441403"/>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Smart</a:t>
            </a:r>
            <a:br>
              <a:rPr lang="en-US" sz="1400" u="none" strike="noStrike" cap="none">
                <a:solidFill>
                  <a:schemeClr val="lt1"/>
                </a:solidFill>
                <a:latin typeface="18 VAG Rounded Light   02390" pitchFamily="2" charset="0"/>
                <a:ea typeface="Arial"/>
                <a:cs typeface="Arial"/>
                <a:sym typeface="Arial"/>
              </a:rPr>
            </a:br>
            <a:r>
              <a:rPr lang="en-US" sz="1400" u="none" strike="noStrike" cap="none">
                <a:solidFill>
                  <a:schemeClr val="lt1"/>
                </a:solidFill>
                <a:latin typeface="18 VAG Rounded Light   02390" pitchFamily="2" charset="0"/>
                <a:ea typeface="Arial"/>
                <a:cs typeface="Arial"/>
                <a:sym typeface="Arial"/>
              </a:rPr>
              <a:t>Phone</a:t>
            </a:r>
            <a:endParaRPr>
              <a:latin typeface="18 VAG Rounded Light   02390" pitchFamily="2" charset="0"/>
            </a:endParaRPr>
          </a:p>
        </p:txBody>
      </p:sp>
      <p:sp>
        <p:nvSpPr>
          <p:cNvPr id="153" name="Google Shape;153;p2"/>
          <p:cNvSpPr txBox="1"/>
          <p:nvPr/>
        </p:nvSpPr>
        <p:spPr>
          <a:xfrm>
            <a:off x="5111227" y="1651516"/>
            <a:ext cx="1234929" cy="609398"/>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Warehouse Scale Computer</a:t>
            </a:r>
            <a:endParaRPr>
              <a:latin typeface="18 VAG Rounded Light   02390" pitchFamily="2" charset="0"/>
            </a:endParaRPr>
          </a:p>
        </p:txBody>
      </p:sp>
      <p:cxnSp>
        <p:nvCxnSpPr>
          <p:cNvPr id="154" name="Google Shape;154;p2"/>
          <p:cNvCxnSpPr/>
          <p:nvPr/>
        </p:nvCxnSpPr>
        <p:spPr>
          <a:xfrm>
            <a:off x="5242815" y="742950"/>
            <a:ext cx="3454" cy="3983726"/>
          </a:xfrm>
          <a:prstGeom prst="straightConnector1">
            <a:avLst/>
          </a:prstGeom>
          <a:noFill/>
          <a:ln w="152400" cap="flat" cmpd="sng">
            <a:solidFill>
              <a:srgbClr val="3DA8C9"/>
            </a:solidFill>
            <a:prstDash val="solid"/>
            <a:round/>
            <a:headEnd type="none" w="sm" len="sm"/>
            <a:tailEnd type="none" w="sm" len="sm"/>
          </a:ln>
          <a:effectLst>
            <a:outerShdw blurRad="40000" dist="20000" dir="5400000" rotWithShape="0">
              <a:srgbClr val="000000">
                <a:alpha val="37647"/>
              </a:srgbClr>
            </a:outerShdw>
          </a:effectLst>
        </p:spPr>
      </p:cxnSp>
      <p:sp>
        <p:nvSpPr>
          <p:cNvPr id="155" name="Google Shape;155;p2"/>
          <p:cNvSpPr txBox="1"/>
          <p:nvPr/>
        </p:nvSpPr>
        <p:spPr>
          <a:xfrm>
            <a:off x="2971800" y="666750"/>
            <a:ext cx="574357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none" strike="noStrike" cap="none" dirty="0">
                <a:solidFill>
                  <a:schemeClr val="lt1"/>
                </a:solidFill>
                <a:latin typeface="18 VAG Rounded Light   02390" pitchFamily="2" charset="0"/>
                <a:ea typeface="Arial"/>
                <a:cs typeface="Arial"/>
                <a:sym typeface="Arial"/>
              </a:rPr>
              <a:t>Software               				Hardware</a:t>
            </a:r>
            <a:endParaRPr dirty="0">
              <a:latin typeface="18 VAG Rounded Light   02390" pitchFamily="2" charset="0"/>
            </a:endParaRPr>
          </a:p>
        </p:txBody>
      </p:sp>
      <p:grpSp>
        <p:nvGrpSpPr>
          <p:cNvPr id="156" name="Google Shape;156;p2"/>
          <p:cNvGrpSpPr/>
          <p:nvPr/>
        </p:nvGrpSpPr>
        <p:grpSpPr>
          <a:xfrm>
            <a:off x="5602725" y="3691830"/>
            <a:ext cx="2867306" cy="1165920"/>
            <a:chOff x="4305346" y="5245925"/>
            <a:chExt cx="3840872" cy="1581095"/>
          </a:xfrm>
        </p:grpSpPr>
        <p:cxnSp>
          <p:nvCxnSpPr>
            <p:cNvPr id="157" name="Google Shape;157;p2"/>
            <p:cNvCxnSpPr>
              <a:endCxn id="158" idx="3"/>
            </p:cNvCxnSpPr>
            <p:nvPr/>
          </p:nvCxnSpPr>
          <p:spPr>
            <a:xfrm flipH="1">
              <a:off x="7920318" y="5245925"/>
              <a:ext cx="225900" cy="872400"/>
            </a:xfrm>
            <a:prstGeom prst="straightConnector1">
              <a:avLst/>
            </a:prstGeom>
            <a:noFill/>
            <a:ln w="25400" cap="flat" cmpd="sng">
              <a:solidFill>
                <a:srgbClr val="E4DDD2"/>
              </a:solidFill>
              <a:prstDash val="dash"/>
              <a:round/>
              <a:headEnd type="none" w="sm" len="sm"/>
              <a:tailEnd type="none" w="sm" len="sm"/>
            </a:ln>
          </p:spPr>
        </p:cxnSp>
        <p:cxnSp>
          <p:nvCxnSpPr>
            <p:cNvPr id="159" name="Google Shape;159;p2"/>
            <p:cNvCxnSpPr>
              <a:endCxn id="158" idx="0"/>
            </p:cNvCxnSpPr>
            <p:nvPr/>
          </p:nvCxnSpPr>
          <p:spPr>
            <a:xfrm flipH="1">
              <a:off x="6543917" y="5268263"/>
              <a:ext cx="1113600" cy="850200"/>
            </a:xfrm>
            <a:prstGeom prst="straightConnector1">
              <a:avLst/>
            </a:prstGeom>
            <a:noFill/>
            <a:ln w="25400" cap="flat" cmpd="sng">
              <a:solidFill>
                <a:srgbClr val="E4DDD2"/>
              </a:solidFill>
              <a:prstDash val="dash"/>
              <a:round/>
              <a:headEnd type="none" w="sm" len="sm"/>
              <a:tailEnd type="none" w="sm" len="sm"/>
            </a:ln>
          </p:spPr>
        </p:cxnSp>
        <p:sp>
          <p:nvSpPr>
            <p:cNvPr id="158" name="Google Shape;158;p2"/>
            <p:cNvSpPr/>
            <p:nvPr/>
          </p:nvSpPr>
          <p:spPr>
            <a:xfrm>
              <a:off x="5831288" y="6118374"/>
              <a:ext cx="2089150" cy="708646"/>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2857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    </a:t>
              </a:r>
              <a:endParaRPr>
                <a:latin typeface="18 VAG Rounded Light   02390" pitchFamily="2" charset="0"/>
              </a:endParaRPr>
            </a:p>
          </p:txBody>
        </p:sp>
        <p:sp>
          <p:nvSpPr>
            <p:cNvPr id="160" name="Google Shape;160;p2"/>
            <p:cNvSpPr txBox="1"/>
            <p:nvPr/>
          </p:nvSpPr>
          <p:spPr>
            <a:xfrm>
              <a:off x="4305346" y="6037807"/>
              <a:ext cx="1396167" cy="4173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Logic Gates</a:t>
              </a:r>
              <a:endParaRPr>
                <a:latin typeface="18 VAG Rounded Light   02390" pitchFamily="2" charset="0"/>
              </a:endParaRPr>
            </a:p>
          </p:txBody>
        </p:sp>
      </p:grpSp>
      <p:pic>
        <p:nvPicPr>
          <p:cNvPr id="161" name="Google Shape;161;p2" descr="cern-racks.jpg"/>
          <p:cNvPicPr preferRelativeResize="0"/>
          <p:nvPr/>
        </p:nvPicPr>
        <p:blipFill rotWithShape="1">
          <a:blip r:embed="rId4">
            <a:alphaModFix/>
          </a:blip>
          <a:srcRect/>
          <a:stretch/>
        </p:blipFill>
        <p:spPr>
          <a:xfrm>
            <a:off x="6359367" y="1237954"/>
            <a:ext cx="1634584" cy="739118"/>
          </a:xfrm>
          <a:prstGeom prst="rect">
            <a:avLst/>
          </a:prstGeom>
          <a:noFill/>
          <a:ln>
            <a:noFill/>
          </a:ln>
        </p:spPr>
      </p:pic>
      <p:grpSp>
        <p:nvGrpSpPr>
          <p:cNvPr id="162" name="Google Shape;162;p2"/>
          <p:cNvGrpSpPr/>
          <p:nvPr/>
        </p:nvGrpSpPr>
        <p:grpSpPr>
          <a:xfrm>
            <a:off x="5293611" y="1950300"/>
            <a:ext cx="3530471" cy="1324389"/>
            <a:chOff x="3894659" y="1580162"/>
            <a:chExt cx="4690566" cy="3025705"/>
          </a:xfrm>
        </p:grpSpPr>
        <p:grpSp>
          <p:nvGrpSpPr>
            <p:cNvPr id="163" name="Google Shape;163;p2"/>
            <p:cNvGrpSpPr/>
            <p:nvPr/>
          </p:nvGrpSpPr>
          <p:grpSpPr>
            <a:xfrm>
              <a:off x="3894659" y="1580162"/>
              <a:ext cx="4690566" cy="3025705"/>
              <a:chOff x="3894659" y="1580162"/>
              <a:chExt cx="4690566" cy="3025705"/>
            </a:xfrm>
          </p:grpSpPr>
          <p:pic>
            <p:nvPicPr>
              <p:cNvPr id="164" name="Google Shape;164;p2"/>
              <p:cNvPicPr preferRelativeResize="0"/>
              <p:nvPr/>
            </p:nvPicPr>
            <p:blipFill rotWithShape="1">
              <a:blip r:embed="rId5">
                <a:alphaModFix/>
              </a:blip>
              <a:srcRect/>
              <a:stretch/>
            </p:blipFill>
            <p:spPr>
              <a:xfrm>
                <a:off x="4032911" y="2129497"/>
                <a:ext cx="1231513" cy="785091"/>
              </a:xfrm>
              <a:prstGeom prst="rect">
                <a:avLst/>
              </a:prstGeom>
              <a:noFill/>
              <a:ln>
                <a:noFill/>
              </a:ln>
            </p:spPr>
          </p:pic>
          <p:cxnSp>
            <p:nvCxnSpPr>
              <p:cNvPr id="165" name="Google Shape;165;p2"/>
              <p:cNvCxnSpPr>
                <a:endCxn id="166" idx="1"/>
              </p:cNvCxnSpPr>
              <p:nvPr/>
            </p:nvCxnSpPr>
            <p:spPr>
              <a:xfrm flipH="1">
                <a:off x="5432937" y="1580162"/>
                <a:ext cx="1578600" cy="1087800"/>
              </a:xfrm>
              <a:prstGeom prst="straightConnector1">
                <a:avLst/>
              </a:prstGeom>
              <a:noFill/>
              <a:ln w="25400" cap="flat" cmpd="sng">
                <a:solidFill>
                  <a:srgbClr val="E4DDD2"/>
                </a:solidFill>
                <a:prstDash val="dash"/>
                <a:round/>
                <a:headEnd type="none" w="sm" len="sm"/>
                <a:tailEnd type="none" w="sm" len="sm"/>
              </a:ln>
              <a:effectLst>
                <a:outerShdw blurRad="40000" dist="20000" dir="5400000" rotWithShape="0">
                  <a:srgbClr val="000000">
                    <a:alpha val="37647"/>
                  </a:srgbClr>
                </a:outerShdw>
              </a:effectLst>
            </p:spPr>
          </p:cxnSp>
          <p:cxnSp>
            <p:nvCxnSpPr>
              <p:cNvPr id="167" name="Google Shape;167;p2"/>
              <p:cNvCxnSpPr>
                <a:endCxn id="166" idx="0"/>
              </p:cNvCxnSpPr>
              <p:nvPr/>
            </p:nvCxnSpPr>
            <p:spPr>
              <a:xfrm>
                <a:off x="7309325" y="1651853"/>
                <a:ext cx="1275900" cy="1016100"/>
              </a:xfrm>
              <a:prstGeom prst="straightConnector1">
                <a:avLst/>
              </a:prstGeom>
              <a:noFill/>
              <a:ln w="25400" cap="flat" cmpd="sng">
                <a:solidFill>
                  <a:srgbClr val="E4DDD2"/>
                </a:solidFill>
                <a:prstDash val="dash"/>
                <a:round/>
                <a:headEnd type="none" w="sm" len="sm"/>
                <a:tailEnd type="none" w="sm" len="sm"/>
              </a:ln>
              <a:effectLst>
                <a:outerShdw blurRad="40000" dist="20000" dir="5400000" rotWithShape="0">
                  <a:srgbClr val="000000">
                    <a:alpha val="37647"/>
                  </a:srgbClr>
                </a:outerShdw>
              </a:effectLst>
            </p:spPr>
          </p:cxnSp>
          <p:grpSp>
            <p:nvGrpSpPr>
              <p:cNvPr id="168" name="Google Shape;168;p2"/>
              <p:cNvGrpSpPr/>
              <p:nvPr/>
            </p:nvGrpSpPr>
            <p:grpSpPr>
              <a:xfrm>
                <a:off x="3894659" y="2668097"/>
                <a:ext cx="4690534" cy="1937770"/>
                <a:chOff x="3539066" y="2668097"/>
                <a:chExt cx="4690534" cy="1937770"/>
              </a:xfrm>
            </p:grpSpPr>
            <p:sp>
              <p:nvSpPr>
                <p:cNvPr id="166" name="Google Shape;166;p2"/>
                <p:cNvSpPr/>
                <p:nvPr/>
              </p:nvSpPr>
              <p:spPr>
                <a:xfrm>
                  <a:off x="3539066" y="2668097"/>
                  <a:ext cx="4690534" cy="1937770"/>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19050" cap="flat" cmpd="sng">
                  <a:solidFill>
                    <a:srgbClr val="E4DDD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sp>
              <p:nvSpPr>
                <p:cNvPr id="169" name="Google Shape;169;p2"/>
                <p:cNvSpPr/>
                <p:nvPr/>
              </p:nvSpPr>
              <p:spPr>
                <a:xfrm>
                  <a:off x="4837128" y="2760710"/>
                  <a:ext cx="1185333" cy="478447"/>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Core</a:t>
                  </a:r>
                  <a:endParaRPr>
                    <a:latin typeface="18 VAG Rounded Light   02390" pitchFamily="2" charset="0"/>
                  </a:endParaRPr>
                </a:p>
              </p:txBody>
            </p:sp>
            <p:sp>
              <p:nvSpPr>
                <p:cNvPr id="170" name="Google Shape;170;p2"/>
                <p:cNvSpPr/>
                <p:nvPr/>
              </p:nvSpPr>
              <p:spPr>
                <a:xfrm>
                  <a:off x="6760668" y="2768519"/>
                  <a:ext cx="1185333" cy="438178"/>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Core</a:t>
                  </a:r>
                  <a:endParaRPr>
                    <a:latin typeface="18 VAG Rounded Light   02390" pitchFamily="2" charset="0"/>
                  </a:endParaRPr>
                </a:p>
              </p:txBody>
            </p:sp>
            <p:sp>
              <p:nvSpPr>
                <p:cNvPr id="171" name="Google Shape;171;p2"/>
                <p:cNvSpPr/>
                <p:nvPr/>
              </p:nvSpPr>
              <p:spPr>
                <a:xfrm>
                  <a:off x="6242320" y="3413669"/>
                  <a:ext cx="483877" cy="7031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a:t>
                  </a:r>
                  <a:endParaRPr>
                    <a:latin typeface="18 VAG Rounded Light   02390" pitchFamily="2" charset="0"/>
                  </a:endParaRPr>
                </a:p>
              </p:txBody>
            </p:sp>
            <p:sp>
              <p:nvSpPr>
                <p:cNvPr id="172" name="Google Shape;172;p2"/>
                <p:cNvSpPr/>
                <p:nvPr/>
              </p:nvSpPr>
              <p:spPr>
                <a:xfrm>
                  <a:off x="4340284" y="3323779"/>
                  <a:ext cx="3216762" cy="546585"/>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     Memory               (Cache)</a:t>
                  </a:r>
                  <a:endParaRPr>
                    <a:latin typeface="18 VAG Rounded Light   02390" pitchFamily="2" charset="0"/>
                  </a:endParaRPr>
                </a:p>
              </p:txBody>
            </p:sp>
            <p:sp>
              <p:nvSpPr>
                <p:cNvPr id="173" name="Google Shape;173;p2"/>
                <p:cNvSpPr/>
                <p:nvPr/>
              </p:nvSpPr>
              <p:spPr>
                <a:xfrm>
                  <a:off x="3832595" y="4002320"/>
                  <a:ext cx="3302000" cy="525311"/>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Input/Output</a:t>
                  </a:r>
                  <a:endParaRPr>
                    <a:latin typeface="18 VAG Rounded Light   02390" pitchFamily="2" charset="0"/>
                  </a:endParaRPr>
                </a:p>
              </p:txBody>
            </p:sp>
          </p:grpSp>
        </p:grpSp>
        <p:sp>
          <p:nvSpPr>
            <p:cNvPr id="174" name="Google Shape;174;p2"/>
            <p:cNvSpPr txBox="1"/>
            <p:nvPr/>
          </p:nvSpPr>
          <p:spPr>
            <a:xfrm>
              <a:off x="6685483" y="2110140"/>
              <a:ext cx="1227157" cy="614668"/>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Computer</a:t>
              </a:r>
              <a:endParaRPr>
                <a:latin typeface="18 VAG Rounded Light   02390" pitchFamily="2" charset="0"/>
              </a:endParaRPr>
            </a:p>
          </p:txBody>
        </p:sp>
      </p:grpSp>
      <p:grpSp>
        <p:nvGrpSpPr>
          <p:cNvPr id="175" name="Google Shape;175;p2"/>
          <p:cNvGrpSpPr/>
          <p:nvPr/>
        </p:nvGrpSpPr>
        <p:grpSpPr>
          <a:xfrm>
            <a:off x="5541385" y="2470459"/>
            <a:ext cx="3602615" cy="1701491"/>
            <a:chOff x="3365862" y="2896522"/>
            <a:chExt cx="5625738" cy="3180428"/>
          </a:xfrm>
        </p:grpSpPr>
        <p:sp>
          <p:nvSpPr>
            <p:cNvPr id="176" name="Google Shape;176;p2"/>
            <p:cNvSpPr/>
            <p:nvPr/>
          </p:nvSpPr>
          <p:spPr>
            <a:xfrm>
              <a:off x="3763933" y="5491925"/>
              <a:ext cx="3626511" cy="474990"/>
            </a:xfrm>
            <a:custGeom>
              <a:avLst/>
              <a:gdLst/>
              <a:ahLst/>
              <a:cxnLst/>
              <a:rect l="l" t="t" r="r" b="b"/>
              <a:pathLst>
                <a:path w="3302000" h="355600" extrusionOk="0">
                  <a:moveTo>
                    <a:pt x="423334" y="0"/>
                  </a:moveTo>
                  <a:lnTo>
                    <a:pt x="3302000" y="0"/>
                  </a:lnTo>
                  <a:lnTo>
                    <a:pt x="2895600" y="355600"/>
                  </a:lnTo>
                  <a:lnTo>
                    <a:pt x="0" y="338666"/>
                  </a:lnTo>
                  <a:lnTo>
                    <a:pt x="423334"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u="none" strike="noStrike" cap="none">
                  <a:solidFill>
                    <a:schemeClr val="lt1"/>
                  </a:solidFill>
                  <a:latin typeface="18 VAG Rounded Light   02390" pitchFamily="2" charset="0"/>
                  <a:ea typeface="Arial"/>
                  <a:cs typeface="Arial"/>
                  <a:sym typeface="Arial"/>
                </a:rPr>
                <a:t>Main Memory</a:t>
              </a:r>
              <a:endParaRPr>
                <a:latin typeface="18 VAG Rounded Light   02390" pitchFamily="2" charset="0"/>
              </a:endParaRPr>
            </a:p>
          </p:txBody>
        </p:sp>
        <p:grpSp>
          <p:nvGrpSpPr>
            <p:cNvPr id="177" name="Google Shape;177;p2"/>
            <p:cNvGrpSpPr/>
            <p:nvPr/>
          </p:nvGrpSpPr>
          <p:grpSpPr>
            <a:xfrm>
              <a:off x="3365862" y="2896522"/>
              <a:ext cx="5625738" cy="3180428"/>
              <a:chOff x="3365862" y="2896522"/>
              <a:chExt cx="5625738" cy="3180428"/>
            </a:xfrm>
          </p:grpSpPr>
          <p:grpSp>
            <p:nvGrpSpPr>
              <p:cNvPr id="178" name="Google Shape;178;p2"/>
              <p:cNvGrpSpPr/>
              <p:nvPr/>
            </p:nvGrpSpPr>
            <p:grpSpPr>
              <a:xfrm>
                <a:off x="3365862" y="2896522"/>
                <a:ext cx="5625738" cy="3180428"/>
                <a:chOff x="3365862" y="2847969"/>
                <a:chExt cx="5454288" cy="3457215"/>
              </a:xfrm>
            </p:grpSpPr>
            <p:sp>
              <p:nvSpPr>
                <p:cNvPr id="179" name="Google Shape;179;p2"/>
                <p:cNvSpPr/>
                <p:nvPr/>
              </p:nvSpPr>
              <p:spPr>
                <a:xfrm>
                  <a:off x="3365862" y="4477108"/>
                  <a:ext cx="5454288" cy="1828076"/>
                </a:xfrm>
                <a:custGeom>
                  <a:avLst/>
                  <a:gdLst/>
                  <a:ahLst/>
                  <a:cxnLst/>
                  <a:rect l="l" t="t" r="r" b="b"/>
                  <a:pathLst>
                    <a:path w="3149600" h="948267" extrusionOk="0">
                      <a:moveTo>
                        <a:pt x="3149600" y="0"/>
                      </a:moveTo>
                      <a:lnTo>
                        <a:pt x="1032934" y="0"/>
                      </a:lnTo>
                      <a:lnTo>
                        <a:pt x="0" y="948267"/>
                      </a:lnTo>
                      <a:lnTo>
                        <a:pt x="2252134" y="948267"/>
                      </a:lnTo>
                      <a:lnTo>
                        <a:pt x="3149600" y="0"/>
                      </a:lnTo>
                      <a:close/>
                    </a:path>
                  </a:pathLst>
                </a:custGeom>
                <a:noFill/>
                <a:ln w="19050" cap="flat" cmpd="sng">
                  <a:solidFill>
                    <a:srgbClr val="E4DDD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cxnSp>
              <p:nvCxnSpPr>
                <p:cNvPr id="180" name="Google Shape;180;p2"/>
                <p:cNvCxnSpPr>
                  <a:stCxn id="170" idx="1"/>
                  <a:endCxn id="179" idx="1"/>
                </p:cNvCxnSpPr>
                <p:nvPr/>
              </p:nvCxnSpPr>
              <p:spPr>
                <a:xfrm flipH="1">
                  <a:off x="5154785" y="2847969"/>
                  <a:ext cx="1964700" cy="1629000"/>
                </a:xfrm>
                <a:prstGeom prst="straightConnector1">
                  <a:avLst/>
                </a:prstGeom>
                <a:noFill/>
                <a:ln w="25400" cap="flat" cmpd="sng">
                  <a:solidFill>
                    <a:srgbClr val="E4DDD2"/>
                  </a:solidFill>
                  <a:prstDash val="dash"/>
                  <a:round/>
                  <a:headEnd type="none" w="sm" len="sm"/>
                  <a:tailEnd type="none" w="sm" len="sm"/>
                </a:ln>
              </p:spPr>
            </p:cxnSp>
            <p:cxnSp>
              <p:nvCxnSpPr>
                <p:cNvPr id="181" name="Google Shape;181;p2"/>
                <p:cNvCxnSpPr>
                  <a:stCxn id="170" idx="0"/>
                  <a:endCxn id="179" idx="0"/>
                </p:cNvCxnSpPr>
                <p:nvPr/>
              </p:nvCxnSpPr>
              <p:spPr>
                <a:xfrm>
                  <a:off x="8030786" y="2847969"/>
                  <a:ext cx="789300" cy="1629000"/>
                </a:xfrm>
                <a:prstGeom prst="straightConnector1">
                  <a:avLst/>
                </a:prstGeom>
                <a:noFill/>
                <a:ln w="25400" cap="flat" cmpd="sng">
                  <a:solidFill>
                    <a:srgbClr val="E4DDD2"/>
                  </a:solidFill>
                  <a:prstDash val="dash"/>
                  <a:round/>
                  <a:headEnd type="none" w="sm" len="sm"/>
                  <a:tailEnd type="none" w="sm" len="sm"/>
                </a:ln>
              </p:spPr>
            </p:cxnSp>
          </p:grpSp>
          <p:sp>
            <p:nvSpPr>
              <p:cNvPr id="182" name="Google Shape;182;p2"/>
              <p:cNvSpPr/>
              <p:nvPr/>
            </p:nvSpPr>
            <p:spPr>
              <a:xfrm>
                <a:off x="4381626" y="4367753"/>
                <a:ext cx="2705100" cy="850899"/>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US" sz="1200" u="none" strike="noStrike" cap="none">
                    <a:solidFill>
                      <a:schemeClr val="lt1"/>
                    </a:solidFill>
                    <a:latin typeface="18 VAG Rounded Light   02390" pitchFamily="2" charset="0"/>
                    <a:ea typeface="Arial"/>
                    <a:cs typeface="Arial"/>
                    <a:sym typeface="Arial"/>
                  </a:rPr>
                  <a:t>         </a:t>
                </a:r>
                <a:endParaRPr>
                  <a:latin typeface="18 VAG Rounded Light   02390" pitchFamily="2" charset="0"/>
                </a:endParaRPr>
              </a:p>
              <a:p>
                <a:pPr marL="0" marR="0" lvl="0" indent="0" algn="ctr" rtl="0">
                  <a:lnSpc>
                    <a:spcPct val="90000"/>
                  </a:lnSpc>
                  <a:spcBef>
                    <a:spcPts val="0"/>
                  </a:spcBef>
                  <a:spcAft>
                    <a:spcPts val="0"/>
                  </a:spcAft>
                  <a:buClr>
                    <a:schemeClr val="lt1"/>
                  </a:buClr>
                  <a:buSzPts val="1200"/>
                  <a:buFont typeface="Arial"/>
                  <a:buNone/>
                </a:pPr>
                <a:r>
                  <a:rPr lang="en-US" sz="1200" u="none" strike="noStrike" cap="none">
                    <a:solidFill>
                      <a:schemeClr val="lt1"/>
                    </a:solidFill>
                    <a:latin typeface="18 VAG Rounded Light   02390" pitchFamily="2" charset="0"/>
                    <a:ea typeface="Arial"/>
                    <a:cs typeface="Arial"/>
                    <a:sym typeface="Arial"/>
                  </a:rPr>
                  <a:t>    Exec. Unit(s)</a:t>
                </a:r>
                <a:endParaRPr>
                  <a:latin typeface="18 VAG Rounded Light   02390" pitchFamily="2" charset="0"/>
                </a:endParaRPr>
              </a:p>
              <a:p>
                <a:pPr marL="0" marR="0" lvl="0" indent="0" algn="ctr" rtl="0">
                  <a:lnSpc>
                    <a:spcPct val="90000"/>
                  </a:lnSpc>
                  <a:spcBef>
                    <a:spcPts val="0"/>
                  </a:spcBef>
                  <a:spcAft>
                    <a:spcPts val="0"/>
                  </a:spcAft>
                  <a:buClr>
                    <a:schemeClr val="accent1"/>
                  </a:buClr>
                  <a:buSzPts val="1200"/>
                  <a:buFont typeface="Helvetica Neue"/>
                  <a:buNone/>
                </a:pPr>
                <a:endParaRPr sz="1200" u="none" strike="noStrike" cap="none">
                  <a:solidFill>
                    <a:schemeClr val="lt1"/>
                  </a:solidFill>
                  <a:latin typeface="18 VAG Rounded Light   02390" pitchFamily="2" charset="0"/>
                  <a:ea typeface="Arial"/>
                  <a:cs typeface="Arial"/>
                  <a:sym typeface="Arial"/>
                </a:endParaRPr>
              </a:p>
              <a:p>
                <a:pPr marL="0" marR="0" lvl="0" indent="0" algn="ctr" rtl="0">
                  <a:lnSpc>
                    <a:spcPct val="90000"/>
                  </a:lnSpc>
                  <a:spcBef>
                    <a:spcPts val="0"/>
                  </a:spcBef>
                  <a:spcAft>
                    <a:spcPts val="0"/>
                  </a:spcAft>
                  <a:buClr>
                    <a:schemeClr val="accent1"/>
                  </a:buClr>
                  <a:buSzPts val="1200"/>
                  <a:buFont typeface="Helvetica Neue"/>
                  <a:buNone/>
                </a:pPr>
                <a:endParaRPr sz="1200" u="none" strike="noStrike" cap="none">
                  <a:solidFill>
                    <a:schemeClr val="lt1"/>
                  </a:solidFill>
                  <a:latin typeface="18 VAG Rounded Light   02390" pitchFamily="2" charset="0"/>
                  <a:ea typeface="Arial"/>
                  <a:cs typeface="Arial"/>
                  <a:sym typeface="Arial"/>
                </a:endParaRPr>
              </a:p>
            </p:txBody>
          </p:sp>
          <p:sp>
            <p:nvSpPr>
              <p:cNvPr id="183" name="Google Shape;183;p2"/>
              <p:cNvSpPr/>
              <p:nvPr/>
            </p:nvSpPr>
            <p:spPr>
              <a:xfrm>
                <a:off x="6630672" y="4406178"/>
                <a:ext cx="1946673" cy="746856"/>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E4DDD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US" sz="1200" u="none" strike="noStrike" cap="none">
                    <a:solidFill>
                      <a:schemeClr val="lt1"/>
                    </a:solidFill>
                    <a:latin typeface="18 VAG Rounded Light   02390" pitchFamily="2" charset="0"/>
                    <a:ea typeface="Arial"/>
                    <a:cs typeface="Arial"/>
                    <a:sym typeface="Arial"/>
                  </a:rPr>
                  <a:t>       Functional</a:t>
                </a:r>
                <a:endParaRPr>
                  <a:latin typeface="18 VAG Rounded Light   02390" pitchFamily="2" charset="0"/>
                </a:endParaRPr>
              </a:p>
              <a:p>
                <a:pPr marL="0" marR="0" lvl="0" indent="0" algn="ctr" rtl="0">
                  <a:lnSpc>
                    <a:spcPct val="90000"/>
                  </a:lnSpc>
                  <a:spcBef>
                    <a:spcPts val="0"/>
                  </a:spcBef>
                  <a:spcAft>
                    <a:spcPts val="0"/>
                  </a:spcAft>
                  <a:buClr>
                    <a:schemeClr val="lt1"/>
                  </a:buClr>
                  <a:buSzPts val="1200"/>
                  <a:buFont typeface="Arial"/>
                  <a:buNone/>
                </a:pPr>
                <a:r>
                  <a:rPr lang="en-US" sz="1200" u="none" strike="noStrike" cap="none">
                    <a:solidFill>
                      <a:schemeClr val="lt1"/>
                    </a:solidFill>
                    <a:latin typeface="18 VAG Rounded Light   02390" pitchFamily="2" charset="0"/>
                    <a:ea typeface="Arial"/>
                    <a:cs typeface="Arial"/>
                    <a:sym typeface="Arial"/>
                  </a:rPr>
                  <a:t>Block(s)</a:t>
                </a:r>
                <a:endParaRPr>
                  <a:latin typeface="18 VAG Rounded Light   02390" pitchFamily="2" charset="0"/>
                </a:endParaRPr>
              </a:p>
            </p:txBody>
          </p:sp>
        </p:grpSp>
        <p:pic>
          <p:nvPicPr>
            <p:cNvPr id="184" name="Google Shape;184;p2" descr="600px-Pipeline_5.png"/>
            <p:cNvPicPr preferRelativeResize="0"/>
            <p:nvPr/>
          </p:nvPicPr>
          <p:blipFill rotWithShape="1">
            <a:blip r:embed="rId6">
              <a:alphaModFix/>
            </a:blip>
            <a:srcRect/>
            <a:stretch/>
          </p:blipFill>
          <p:spPr>
            <a:xfrm>
              <a:off x="5222590" y="4825300"/>
              <a:ext cx="733128" cy="528552"/>
            </a:xfrm>
            <a:prstGeom prst="rect">
              <a:avLst/>
            </a:prstGeom>
            <a:noFill/>
            <a:ln>
              <a:noFill/>
            </a:ln>
          </p:spPr>
        </p:pic>
        <p:grpSp>
          <p:nvGrpSpPr>
            <p:cNvPr id="185" name="Google Shape;185;p2"/>
            <p:cNvGrpSpPr/>
            <p:nvPr/>
          </p:nvGrpSpPr>
          <p:grpSpPr>
            <a:xfrm>
              <a:off x="6377582" y="5079919"/>
              <a:ext cx="1716897" cy="471846"/>
              <a:chOff x="7768231" y="5060870"/>
              <a:chExt cx="1716897" cy="471846"/>
            </a:xfrm>
          </p:grpSpPr>
          <p:sp>
            <p:nvSpPr>
              <p:cNvPr id="186" name="Google Shape;186;p2"/>
              <p:cNvSpPr txBox="1"/>
              <p:nvPr/>
            </p:nvSpPr>
            <p:spPr>
              <a:xfrm>
                <a:off x="7776209" y="5060870"/>
                <a:ext cx="944583" cy="471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00"/>
                  <a:buFont typeface="Arial"/>
                  <a:buNone/>
                </a:pPr>
                <a:r>
                  <a:rPr lang="en-US" sz="1000" u="none" strike="noStrike" cap="none">
                    <a:solidFill>
                      <a:schemeClr val="lt1"/>
                    </a:solidFill>
                    <a:latin typeface="18 VAG Rounded Light   02390" pitchFamily="2" charset="0"/>
                    <a:ea typeface="Arial"/>
                    <a:cs typeface="Arial"/>
                    <a:sym typeface="Arial"/>
                  </a:rPr>
                  <a:t>A</a:t>
                </a:r>
                <a:r>
                  <a:rPr lang="en-US" sz="1000" u="none" strike="noStrike" cap="none" baseline="-25000">
                    <a:solidFill>
                      <a:schemeClr val="lt1"/>
                    </a:solidFill>
                    <a:latin typeface="18 VAG Rounded Light   02390" pitchFamily="2" charset="0"/>
                    <a:ea typeface="Arial"/>
                    <a:cs typeface="Arial"/>
                    <a:sym typeface="Arial"/>
                  </a:rPr>
                  <a:t>0</a:t>
                </a:r>
                <a:r>
                  <a:rPr lang="en-US" sz="1000" u="none" strike="noStrike" cap="none">
                    <a:solidFill>
                      <a:schemeClr val="lt1"/>
                    </a:solidFill>
                    <a:latin typeface="18 VAG Rounded Light   02390" pitchFamily="2" charset="0"/>
                    <a:ea typeface="Arial"/>
                    <a:cs typeface="Arial"/>
                    <a:sym typeface="Arial"/>
                  </a:rPr>
                  <a:t>+B</a:t>
                </a:r>
                <a:r>
                  <a:rPr lang="en-US" sz="1000" u="none" strike="noStrike" cap="none" baseline="-25000">
                    <a:solidFill>
                      <a:schemeClr val="lt1"/>
                    </a:solidFill>
                    <a:latin typeface="18 VAG Rounded Light   02390" pitchFamily="2" charset="0"/>
                    <a:ea typeface="Arial"/>
                    <a:cs typeface="Arial"/>
                    <a:sym typeface="Arial"/>
                  </a:rPr>
                  <a:t>0</a:t>
                </a:r>
                <a:endParaRPr sz="1000" u="none" strike="noStrike" cap="none">
                  <a:solidFill>
                    <a:schemeClr val="lt1"/>
                  </a:solidFill>
                  <a:latin typeface="18 VAG Rounded Light   02390" pitchFamily="2" charset="0"/>
                  <a:ea typeface="Arial"/>
                  <a:cs typeface="Arial"/>
                  <a:sym typeface="Arial"/>
                </a:endParaRPr>
              </a:p>
            </p:txBody>
          </p:sp>
          <p:sp>
            <p:nvSpPr>
              <p:cNvPr id="187" name="Google Shape;187;p2"/>
              <p:cNvSpPr/>
              <p:nvPr/>
            </p:nvSpPr>
            <p:spPr>
              <a:xfrm>
                <a:off x="7768231" y="5164777"/>
                <a:ext cx="856628" cy="250837"/>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D5C8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sp>
            <p:nvSpPr>
              <p:cNvPr id="188" name="Google Shape;188;p2"/>
              <p:cNvSpPr txBox="1"/>
              <p:nvPr/>
            </p:nvSpPr>
            <p:spPr>
              <a:xfrm>
                <a:off x="8540545" y="5060870"/>
                <a:ext cx="944583" cy="471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00"/>
                  <a:buFont typeface="Arial"/>
                  <a:buNone/>
                </a:pPr>
                <a:r>
                  <a:rPr lang="en-US" sz="1000" u="none" strike="noStrike" cap="none">
                    <a:solidFill>
                      <a:schemeClr val="lt1"/>
                    </a:solidFill>
                    <a:latin typeface="18 VAG Rounded Light   02390" pitchFamily="2" charset="0"/>
                    <a:ea typeface="Arial"/>
                    <a:cs typeface="Arial"/>
                    <a:sym typeface="Arial"/>
                  </a:rPr>
                  <a:t>A</a:t>
                </a:r>
                <a:r>
                  <a:rPr lang="en-US" sz="1000" u="none" strike="noStrike" cap="none" baseline="-25000">
                    <a:solidFill>
                      <a:schemeClr val="lt1"/>
                    </a:solidFill>
                    <a:latin typeface="18 VAG Rounded Light   02390" pitchFamily="2" charset="0"/>
                    <a:ea typeface="Arial"/>
                    <a:cs typeface="Arial"/>
                    <a:sym typeface="Arial"/>
                  </a:rPr>
                  <a:t>1</a:t>
                </a:r>
                <a:r>
                  <a:rPr lang="en-US" sz="1000" u="none" strike="noStrike" cap="none">
                    <a:solidFill>
                      <a:schemeClr val="lt1"/>
                    </a:solidFill>
                    <a:latin typeface="18 VAG Rounded Light   02390" pitchFamily="2" charset="0"/>
                    <a:ea typeface="Arial"/>
                    <a:cs typeface="Arial"/>
                    <a:sym typeface="Arial"/>
                  </a:rPr>
                  <a:t>+B</a:t>
                </a:r>
                <a:r>
                  <a:rPr lang="en-US" sz="1000" u="none" strike="noStrike" cap="none" baseline="-25000">
                    <a:solidFill>
                      <a:schemeClr val="lt1"/>
                    </a:solidFill>
                    <a:latin typeface="18 VAG Rounded Light   02390" pitchFamily="2" charset="0"/>
                    <a:ea typeface="Arial"/>
                    <a:cs typeface="Arial"/>
                    <a:sym typeface="Arial"/>
                  </a:rPr>
                  <a:t>1</a:t>
                </a:r>
                <a:endParaRPr sz="1000" u="none" strike="noStrike" cap="none">
                  <a:solidFill>
                    <a:schemeClr val="lt1"/>
                  </a:solidFill>
                  <a:latin typeface="18 VAG Rounded Light   02390" pitchFamily="2" charset="0"/>
                  <a:ea typeface="Arial"/>
                  <a:cs typeface="Arial"/>
                  <a:sym typeface="Arial"/>
                </a:endParaRPr>
              </a:p>
            </p:txBody>
          </p:sp>
          <p:sp>
            <p:nvSpPr>
              <p:cNvPr id="189" name="Google Shape;189;p2"/>
              <p:cNvSpPr/>
              <p:nvPr/>
            </p:nvSpPr>
            <p:spPr>
              <a:xfrm>
                <a:off x="8454696" y="5191250"/>
                <a:ext cx="856628" cy="229175"/>
              </a:xfrm>
              <a:custGeom>
                <a:avLst/>
                <a:gdLst/>
                <a:ahLst/>
                <a:cxnLst/>
                <a:rect l="l" t="t" r="r" b="b"/>
                <a:pathLst>
                  <a:path w="2197100" h="603250" extrusionOk="0">
                    <a:moveTo>
                      <a:pt x="749300" y="0"/>
                    </a:moveTo>
                    <a:lnTo>
                      <a:pt x="0" y="603250"/>
                    </a:lnTo>
                    <a:lnTo>
                      <a:pt x="1568450" y="603250"/>
                    </a:lnTo>
                    <a:lnTo>
                      <a:pt x="2197100" y="0"/>
                    </a:lnTo>
                    <a:lnTo>
                      <a:pt x="749300" y="0"/>
                    </a:lnTo>
                    <a:close/>
                  </a:path>
                </a:pathLst>
              </a:custGeom>
              <a:noFill/>
              <a:ln w="9525" cap="flat" cmpd="sng">
                <a:solidFill>
                  <a:srgbClr val="D5C8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grpSp>
      </p:grpSp>
      <p:sp>
        <p:nvSpPr>
          <p:cNvPr id="190" name="Google Shape;190;p2"/>
          <p:cNvSpPr/>
          <p:nvPr/>
        </p:nvSpPr>
        <p:spPr>
          <a:xfrm>
            <a:off x="5946201" y="3271085"/>
            <a:ext cx="3121599" cy="601418"/>
          </a:xfrm>
          <a:prstGeom prst="rect">
            <a:avLst/>
          </a:prstGeom>
          <a:noFill/>
          <a:ln w="28575" cap="flat" cmpd="sng">
            <a:solidFill>
              <a:srgbClr val="D8E15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sp>
        <p:nvSpPr>
          <p:cNvPr id="191" name="Google Shape;191;p2"/>
          <p:cNvSpPr/>
          <p:nvPr/>
        </p:nvSpPr>
        <p:spPr>
          <a:xfrm>
            <a:off x="2362200" y="2467042"/>
            <a:ext cx="2819400" cy="788800"/>
          </a:xfrm>
          <a:prstGeom prst="rect">
            <a:avLst/>
          </a:prstGeom>
          <a:noFill/>
          <a:ln w="28575" cap="flat" cmpd="sng">
            <a:solidFill>
              <a:srgbClr val="D8E15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1400"/>
              <a:buFont typeface="Helvetica Neue"/>
              <a:buNone/>
            </a:pPr>
            <a:endParaRPr sz="1400" u="none" strike="noStrike" cap="none">
              <a:solidFill>
                <a:schemeClr val="lt1"/>
              </a:solidFill>
              <a:latin typeface="18 VAG Rounded Light   02390" pitchFamily="2" charset="0"/>
              <a:ea typeface="Arial"/>
              <a:cs typeface="Arial"/>
              <a:sym typeface="Arial"/>
            </a:endParaRPr>
          </a:p>
        </p:txBody>
      </p:sp>
      <p:pic>
        <p:nvPicPr>
          <p:cNvPr id="192" name="Google Shape;192;p2"/>
          <p:cNvPicPr preferRelativeResize="0"/>
          <p:nvPr/>
        </p:nvPicPr>
        <p:blipFill rotWithShape="1">
          <a:blip r:embed="rId7">
            <a:alphaModFix/>
          </a:blip>
          <a:srcRect/>
          <a:stretch/>
        </p:blipFill>
        <p:spPr>
          <a:xfrm>
            <a:off x="7189254" y="4424896"/>
            <a:ext cx="915950" cy="372265"/>
          </a:xfrm>
          <a:prstGeom prst="rect">
            <a:avLst/>
          </a:prstGeom>
          <a:noFill/>
          <a:ln>
            <a:noFill/>
          </a:ln>
        </p:spPr>
      </p:pic>
      <p:sp>
        <p:nvSpPr>
          <p:cNvPr id="193" name="Google Shape;193;p2"/>
          <p:cNvSpPr txBox="1"/>
          <p:nvPr/>
        </p:nvSpPr>
        <p:spPr>
          <a:xfrm>
            <a:off x="4560331" y="741579"/>
            <a:ext cx="1343404" cy="757130"/>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FFFF00"/>
              </a:buClr>
              <a:buSzPts val="1200"/>
              <a:buFont typeface="Arial"/>
              <a:buNone/>
            </a:pPr>
            <a:r>
              <a:rPr lang="en-US" sz="1200" u="none" strike="noStrike" cap="none">
                <a:solidFill>
                  <a:srgbClr val="FFFF00"/>
                </a:solidFill>
                <a:latin typeface="18 VAG Rounded Light   02390" pitchFamily="2" charset="0"/>
                <a:ea typeface="Arial"/>
                <a:cs typeface="Arial"/>
                <a:sym typeface="Arial"/>
              </a:rPr>
              <a:t>Harness</a:t>
            </a:r>
            <a:br>
              <a:rPr lang="en-US" sz="1200" u="none" strike="noStrike" cap="none">
                <a:solidFill>
                  <a:srgbClr val="FFFF00"/>
                </a:solidFill>
                <a:latin typeface="18 VAG Rounded Light   02390" pitchFamily="2" charset="0"/>
                <a:ea typeface="Arial"/>
                <a:cs typeface="Arial"/>
                <a:sym typeface="Arial"/>
              </a:rPr>
            </a:br>
            <a:r>
              <a:rPr lang="en-US" sz="1200" u="none" strike="noStrike" cap="none">
                <a:solidFill>
                  <a:srgbClr val="FFFF00"/>
                </a:solidFill>
                <a:latin typeface="18 VAG Rounded Light   02390" pitchFamily="2" charset="0"/>
                <a:ea typeface="Arial"/>
                <a:cs typeface="Arial"/>
                <a:sym typeface="Arial"/>
              </a:rPr>
              <a:t>Parallelism &amp;</a:t>
            </a:r>
            <a:endParaRPr>
              <a:latin typeface="18 VAG Rounded Light   02390" pitchFamily="2" charset="0"/>
            </a:endParaRPr>
          </a:p>
          <a:p>
            <a:pPr marL="0" marR="0" lvl="0" indent="0" algn="ctr" rtl="0">
              <a:lnSpc>
                <a:spcPct val="90000"/>
              </a:lnSpc>
              <a:spcBef>
                <a:spcPts val="0"/>
              </a:spcBef>
              <a:spcAft>
                <a:spcPts val="0"/>
              </a:spcAft>
              <a:buClr>
                <a:srgbClr val="FFFF00"/>
              </a:buClr>
              <a:buSzPts val="1200"/>
              <a:buFont typeface="Arial"/>
              <a:buNone/>
            </a:pPr>
            <a:r>
              <a:rPr lang="en-US" sz="1200" u="none" strike="noStrike" cap="none">
                <a:solidFill>
                  <a:srgbClr val="FFFF00"/>
                </a:solidFill>
                <a:latin typeface="18 VAG Rounded Light   02390" pitchFamily="2" charset="0"/>
                <a:ea typeface="Arial"/>
                <a:cs typeface="Arial"/>
                <a:sym typeface="Arial"/>
              </a:rPr>
              <a:t>Achieve High</a:t>
            </a:r>
            <a:br>
              <a:rPr lang="en-US" sz="1200" u="none" strike="noStrike" cap="none">
                <a:solidFill>
                  <a:srgbClr val="FFFF00"/>
                </a:solidFill>
                <a:latin typeface="18 VAG Rounded Light   02390" pitchFamily="2" charset="0"/>
                <a:ea typeface="Arial"/>
                <a:cs typeface="Arial"/>
                <a:sym typeface="Arial"/>
              </a:rPr>
            </a:br>
            <a:r>
              <a:rPr lang="en-US" sz="1200" u="none" strike="noStrike" cap="none">
                <a:solidFill>
                  <a:srgbClr val="FFFF00"/>
                </a:solidFill>
                <a:latin typeface="18 VAG Rounded Light   02390" pitchFamily="2" charset="0"/>
                <a:ea typeface="Arial"/>
                <a:cs typeface="Arial"/>
                <a:sym typeface="Arial"/>
              </a:rPr>
              <a:t>Performance</a:t>
            </a:r>
            <a:endParaRPr>
              <a:latin typeface="18 VAG Rounded Light   0239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body" idx="1"/>
          </p:nvPr>
        </p:nvSpPr>
        <p:spPr>
          <a:xfrm>
            <a:off x="2286000" y="681037"/>
            <a:ext cx="6934200" cy="4024313"/>
          </a:xfrm>
          <a:prstGeom prst="rect">
            <a:avLst/>
          </a:prstGeom>
          <a:noFill/>
          <a:ln>
            <a:noFill/>
          </a:ln>
        </p:spPr>
        <p:txBody>
          <a:bodyPr spcFirstLastPara="1" wrap="square" lIns="130600" tIns="65300" rIns="130600" bIns="65300" anchor="t" anchorCtr="0">
            <a:normAutofit/>
          </a:bodyPr>
          <a:lstStyle/>
          <a:p>
            <a:pPr marL="514350" lvl="0" indent="-514350" algn="l" rtl="0">
              <a:spcBef>
                <a:spcPts val="0"/>
              </a:spcBef>
              <a:spcAft>
                <a:spcPts val="0"/>
              </a:spcAft>
              <a:buSzPts val="2660"/>
              <a:buFont typeface="Arial"/>
              <a:buAutoNum type="arabicPeriod"/>
            </a:pPr>
            <a:r>
              <a:rPr lang="en-US" sz="2800"/>
              <a:t>Abstraction (Layers of Representation/Interpretation)</a:t>
            </a:r>
            <a:endParaRPr/>
          </a:p>
          <a:p>
            <a:pPr marL="514350" lvl="0" indent="-514350" algn="l" rtl="0">
              <a:spcBef>
                <a:spcPts val="625"/>
              </a:spcBef>
              <a:spcAft>
                <a:spcPts val="0"/>
              </a:spcAft>
              <a:buSzPts val="2660"/>
              <a:buFont typeface="Arial"/>
              <a:buAutoNum type="arabicPeriod"/>
            </a:pPr>
            <a:r>
              <a:rPr lang="en-US" sz="2800"/>
              <a:t>Moore’s Law</a:t>
            </a:r>
            <a:endParaRPr/>
          </a:p>
          <a:p>
            <a:pPr marL="514350" lvl="0" indent="-514350" algn="l" rtl="0">
              <a:spcBef>
                <a:spcPts val="625"/>
              </a:spcBef>
              <a:spcAft>
                <a:spcPts val="0"/>
              </a:spcAft>
              <a:buSzPts val="2660"/>
              <a:buFont typeface="Arial"/>
              <a:buAutoNum type="arabicPeriod"/>
            </a:pPr>
            <a:r>
              <a:rPr lang="en-US" sz="2800"/>
              <a:t>Principle of Locality/Memory Hierarchy</a:t>
            </a:r>
            <a:endParaRPr/>
          </a:p>
          <a:p>
            <a:pPr marL="514350" lvl="0" indent="-514350" algn="l" rtl="0">
              <a:spcBef>
                <a:spcPts val="625"/>
              </a:spcBef>
              <a:spcAft>
                <a:spcPts val="0"/>
              </a:spcAft>
              <a:buSzPts val="2660"/>
              <a:buFont typeface="Arial"/>
              <a:buAutoNum type="arabicPeriod"/>
            </a:pPr>
            <a:r>
              <a:rPr lang="en-US" sz="2800"/>
              <a:t>Parallelism</a:t>
            </a:r>
            <a:endParaRPr/>
          </a:p>
          <a:p>
            <a:pPr marL="514350" lvl="0" indent="-514350" algn="l" rtl="0">
              <a:spcBef>
                <a:spcPts val="625"/>
              </a:spcBef>
              <a:spcAft>
                <a:spcPts val="0"/>
              </a:spcAft>
              <a:buSzPts val="2660"/>
              <a:buFont typeface="Arial"/>
              <a:buAutoNum type="arabicPeriod"/>
            </a:pPr>
            <a:r>
              <a:rPr lang="en-US" sz="2800">
                <a:solidFill>
                  <a:srgbClr val="D8E156"/>
                </a:solidFill>
              </a:rPr>
              <a:t>Performance Measurement &amp; Improvement</a:t>
            </a:r>
            <a:endParaRPr/>
          </a:p>
          <a:p>
            <a:pPr marL="514350" lvl="0" indent="-514350" algn="l" rtl="0">
              <a:spcBef>
                <a:spcPts val="625"/>
              </a:spcBef>
              <a:spcAft>
                <a:spcPts val="0"/>
              </a:spcAft>
              <a:buSzPts val="2660"/>
              <a:buFont typeface="Arial"/>
              <a:buAutoNum type="arabicPeriod"/>
            </a:pPr>
            <a:r>
              <a:rPr lang="en-US" sz="2800"/>
              <a:t>Dependability via Redundancy</a:t>
            </a:r>
            <a:endParaRPr/>
          </a:p>
        </p:txBody>
      </p:sp>
      <p:sp>
        <p:nvSpPr>
          <p:cNvPr id="199" name="Google Shape;199;p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rmAutofit fontScale="90000"/>
          </a:bodyPr>
          <a:lstStyle/>
          <a:p>
            <a:pPr marL="0" lvl="0" indent="0" algn="l" rtl="0">
              <a:spcBef>
                <a:spcPts val="0"/>
              </a:spcBef>
              <a:spcAft>
                <a:spcPts val="0"/>
              </a:spcAft>
              <a:buNone/>
            </a:pPr>
            <a:r>
              <a:rPr lang="en-US"/>
              <a:t>6 Great Ideas in Computer 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Instruction Timing</a:t>
            </a:r>
            <a:endParaRPr/>
          </a:p>
        </p:txBody>
      </p:sp>
      <p:graphicFrame>
        <p:nvGraphicFramePr>
          <p:cNvPr id="205" name="Google Shape;205;p4"/>
          <p:cNvGraphicFramePr/>
          <p:nvPr>
            <p:extLst>
              <p:ext uri="{D42A27DB-BD31-4B8C-83A1-F6EECF244321}">
                <p14:modId xmlns:p14="http://schemas.microsoft.com/office/powerpoint/2010/main" val="2274351987"/>
              </p:ext>
            </p:extLst>
          </p:nvPr>
        </p:nvGraphicFramePr>
        <p:xfrm>
          <a:off x="989756" y="3549669"/>
          <a:ext cx="7600213" cy="1120200"/>
        </p:xfrm>
        <a:graphic>
          <a:graphicData uri="http://schemas.openxmlformats.org/drawingml/2006/table">
            <a:tbl>
              <a:tblPr firstRow="1" bandRow="1">
                <a:tableStyleId>{9D7B26C5-4107-4FEC-AEDC-1716B250A1EF}</a:tableStyleId>
              </a:tblPr>
              <a:tblGrid>
                <a:gridCol w="1266712">
                  <a:extLst>
                    <a:ext uri="{9D8B030D-6E8A-4147-A177-3AD203B41FA5}">
                      <a16:colId xmlns:a16="http://schemas.microsoft.com/office/drawing/2014/main" val="20000"/>
                    </a:ext>
                  </a:extLst>
                </a:gridCol>
                <a:gridCol w="1468821">
                  <a:extLst>
                    <a:ext uri="{9D8B030D-6E8A-4147-A177-3AD203B41FA5}">
                      <a16:colId xmlns:a16="http://schemas.microsoft.com/office/drawing/2014/main" val="20001"/>
                    </a:ext>
                  </a:extLst>
                </a:gridCol>
                <a:gridCol w="1280152">
                  <a:extLst>
                    <a:ext uri="{9D8B030D-6E8A-4147-A177-3AD203B41FA5}">
                      <a16:colId xmlns:a16="http://schemas.microsoft.com/office/drawing/2014/main" val="20002"/>
                    </a:ext>
                  </a:extLst>
                </a:gridCol>
                <a:gridCol w="1280152">
                  <a:extLst>
                    <a:ext uri="{9D8B030D-6E8A-4147-A177-3AD203B41FA5}">
                      <a16:colId xmlns:a16="http://schemas.microsoft.com/office/drawing/2014/main" val="20003"/>
                    </a:ext>
                  </a:extLst>
                </a:gridCol>
                <a:gridCol w="1188713">
                  <a:extLst>
                    <a:ext uri="{9D8B030D-6E8A-4147-A177-3AD203B41FA5}">
                      <a16:colId xmlns:a16="http://schemas.microsoft.com/office/drawing/2014/main" val="20004"/>
                    </a:ext>
                  </a:extLst>
                </a:gridCol>
                <a:gridCol w="1115663">
                  <a:extLst>
                    <a:ext uri="{9D8B030D-6E8A-4147-A177-3AD203B41FA5}">
                      <a16:colId xmlns:a16="http://schemas.microsoft.com/office/drawing/2014/main" val="20005"/>
                    </a:ext>
                  </a:extLst>
                </a:gridCol>
              </a:tblGrid>
              <a:tr h="330200">
                <a:tc>
                  <a:txBody>
                    <a:bodyPr/>
                    <a:lstStyle/>
                    <a:p>
                      <a:pPr marL="0" marR="0" lvl="0" indent="0" algn="ctr" rtl="0">
                        <a:spcBef>
                          <a:spcPts val="0"/>
                        </a:spcBef>
                        <a:spcAft>
                          <a:spcPts val="0"/>
                        </a:spcAft>
                        <a:buNone/>
                      </a:pPr>
                      <a:r>
                        <a:rPr lang="en-US" sz="2000" u="none" strike="noStrike" cap="none" dirty="0">
                          <a:solidFill>
                            <a:schemeClr val="lt1"/>
                          </a:solidFill>
                          <a:sym typeface="Arial"/>
                        </a:rPr>
                        <a:t>IF</a:t>
                      </a:r>
                      <a:endParaRPr dirty="0"/>
                    </a:p>
                  </a:txBody>
                  <a:tcPr marL="101300" marR="101300" marT="34300" marB="34300"/>
                </a:tc>
                <a:tc>
                  <a:txBody>
                    <a:bodyPr/>
                    <a:lstStyle/>
                    <a:p>
                      <a:pPr marL="0" marR="0" lvl="0" indent="0" algn="ctr" rtl="0">
                        <a:spcBef>
                          <a:spcPts val="0"/>
                        </a:spcBef>
                        <a:spcAft>
                          <a:spcPts val="0"/>
                        </a:spcAft>
                        <a:buNone/>
                      </a:pPr>
                      <a:r>
                        <a:rPr lang="en-US" sz="2000" u="none" strike="noStrike" cap="none">
                          <a:solidFill>
                            <a:schemeClr val="lt1"/>
                          </a:solidFill>
                          <a:sym typeface="Arial"/>
                        </a:rPr>
                        <a:t>ID</a:t>
                      </a:r>
                      <a:endParaRPr/>
                    </a:p>
                  </a:txBody>
                  <a:tcPr marL="101300" marR="101300" marT="34300" marB="34300"/>
                </a:tc>
                <a:tc>
                  <a:txBody>
                    <a:bodyPr/>
                    <a:lstStyle/>
                    <a:p>
                      <a:pPr marL="0" marR="0" lvl="0" indent="0" algn="ctr" rtl="0">
                        <a:spcBef>
                          <a:spcPts val="0"/>
                        </a:spcBef>
                        <a:spcAft>
                          <a:spcPts val="0"/>
                        </a:spcAft>
                        <a:buNone/>
                      </a:pPr>
                      <a:r>
                        <a:rPr lang="en-US" sz="2000" u="none" strike="noStrike" cap="none">
                          <a:solidFill>
                            <a:schemeClr val="lt1"/>
                          </a:solidFill>
                          <a:sym typeface="Arial"/>
                        </a:rPr>
                        <a:t>EX</a:t>
                      </a:r>
                      <a:endParaRPr/>
                    </a:p>
                  </a:txBody>
                  <a:tcPr marL="101300" marR="101300" marT="34300" marB="34300"/>
                </a:tc>
                <a:tc>
                  <a:txBody>
                    <a:bodyPr/>
                    <a:lstStyle/>
                    <a:p>
                      <a:pPr marL="0" marR="0" lvl="0" indent="0" algn="ctr" rtl="0">
                        <a:spcBef>
                          <a:spcPts val="0"/>
                        </a:spcBef>
                        <a:spcAft>
                          <a:spcPts val="0"/>
                        </a:spcAft>
                        <a:buNone/>
                      </a:pPr>
                      <a:r>
                        <a:rPr lang="en-US" sz="2000" u="none" strike="noStrike" cap="none">
                          <a:solidFill>
                            <a:schemeClr val="lt1"/>
                          </a:solidFill>
                          <a:sym typeface="Arial"/>
                        </a:rPr>
                        <a:t>MEM</a:t>
                      </a:r>
                      <a:endParaRPr/>
                    </a:p>
                  </a:txBody>
                  <a:tcPr marL="101300" marR="101300" marT="34300" marB="34300"/>
                </a:tc>
                <a:tc>
                  <a:txBody>
                    <a:bodyPr/>
                    <a:lstStyle/>
                    <a:p>
                      <a:pPr marL="0" marR="0" lvl="0" indent="0" algn="ctr" rtl="0">
                        <a:spcBef>
                          <a:spcPts val="0"/>
                        </a:spcBef>
                        <a:spcAft>
                          <a:spcPts val="0"/>
                        </a:spcAft>
                        <a:buNone/>
                      </a:pPr>
                      <a:r>
                        <a:rPr lang="en-US" sz="2000" u="none" strike="noStrike" cap="none">
                          <a:solidFill>
                            <a:schemeClr val="lt1"/>
                          </a:solidFill>
                          <a:sym typeface="Arial"/>
                        </a:rPr>
                        <a:t>WB</a:t>
                      </a:r>
                      <a:endParaRPr/>
                    </a:p>
                  </a:txBody>
                  <a:tcPr marL="101300" marR="101300" marT="34300" marB="34300"/>
                </a:tc>
                <a:tc>
                  <a:txBody>
                    <a:bodyPr/>
                    <a:lstStyle/>
                    <a:p>
                      <a:pPr marL="0" marR="0" lvl="0" indent="0" algn="ctr" rtl="0">
                        <a:spcBef>
                          <a:spcPts val="0"/>
                        </a:spcBef>
                        <a:spcAft>
                          <a:spcPts val="0"/>
                        </a:spcAft>
                        <a:buNone/>
                      </a:pPr>
                      <a:r>
                        <a:rPr lang="en-US" sz="2000" u="none" strike="noStrike" cap="none">
                          <a:solidFill>
                            <a:schemeClr val="lt1"/>
                          </a:solidFill>
                          <a:sym typeface="Arial"/>
                        </a:rPr>
                        <a:t>Total</a:t>
                      </a:r>
                      <a:endParaRPr/>
                    </a:p>
                  </a:txBody>
                  <a:tcPr marL="101300" marR="101300" marT="34300" marB="34300"/>
                </a:tc>
                <a:extLst>
                  <a:ext uri="{0D108BD9-81ED-4DB2-BD59-A6C34878D82A}">
                    <a16:rowId xmlns:a16="http://schemas.microsoft.com/office/drawing/2014/main" val="10000"/>
                  </a:ext>
                </a:extLst>
              </a:tr>
              <a:tr h="330200">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I-MEM</a:t>
                      </a:r>
                      <a:endParaRPr b="0" i="0" dirty="0">
                        <a:latin typeface="18 VAG Rounded Light   02390" pitchFamily="2" charset="0"/>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Reg Read</a:t>
                      </a:r>
                      <a:endParaRPr b="0" i="0" dirty="0">
                        <a:latin typeface="18 VAG Rounded Light   02390" pitchFamily="2" charset="0"/>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ALU</a:t>
                      </a:r>
                      <a:endParaRPr b="0" i="0" dirty="0">
                        <a:latin typeface="18 VAG Rounded Light   02390" pitchFamily="2" charset="0"/>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D-MEM</a:t>
                      </a:r>
                      <a:endParaRPr b="0" i="0" dirty="0">
                        <a:latin typeface="18 VAG Rounded Light   02390" pitchFamily="2" charset="0"/>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Reg W</a:t>
                      </a:r>
                      <a:endParaRPr b="0" i="0" dirty="0">
                        <a:latin typeface="18 VAG Rounded Light   02390" pitchFamily="2" charset="0"/>
                      </a:endParaRPr>
                    </a:p>
                  </a:txBody>
                  <a:tcPr marL="101300" marR="101300" marT="34300" marB="34300"/>
                </a:tc>
                <a:tc>
                  <a:txBody>
                    <a:bodyPr/>
                    <a:lstStyle/>
                    <a:p>
                      <a:pPr marL="0" marR="0" lvl="0" indent="0" algn="ctr" rtl="0">
                        <a:spcBef>
                          <a:spcPts val="0"/>
                        </a:spcBef>
                        <a:spcAft>
                          <a:spcPts val="0"/>
                        </a:spcAft>
                        <a:buNone/>
                      </a:pPr>
                      <a:endParaRPr sz="2000" b="0" i="0" u="none" strike="noStrike" cap="none">
                        <a:solidFill>
                          <a:schemeClr val="lt1"/>
                        </a:solidFill>
                        <a:latin typeface="18 VAG Rounded Light   02390" pitchFamily="2" charset="0"/>
                        <a:ea typeface="Arial"/>
                        <a:cs typeface="Arial"/>
                        <a:sym typeface="Arial"/>
                      </a:endParaRPr>
                    </a:p>
                  </a:txBody>
                  <a:tcPr marL="101300" marR="101300" marT="34300" marB="34300"/>
                </a:tc>
                <a:extLst>
                  <a:ext uri="{0D108BD9-81ED-4DB2-BD59-A6C34878D82A}">
                    <a16:rowId xmlns:a16="http://schemas.microsoft.com/office/drawing/2014/main" val="10001"/>
                  </a:ext>
                </a:extLst>
              </a:tr>
              <a:tr h="330200">
                <a:tc>
                  <a:txBody>
                    <a:bodyPr/>
                    <a:lstStyle/>
                    <a:p>
                      <a:pPr marL="0" marR="0" lvl="0" indent="0" algn="ctr" rtl="0">
                        <a:spcBef>
                          <a:spcPts val="0"/>
                        </a:spcBef>
                        <a:spcAft>
                          <a:spcPts val="0"/>
                        </a:spcAft>
                        <a:buNone/>
                      </a:pPr>
                      <a:r>
                        <a:rPr lang="en-US" sz="2000" b="0" i="0" u="none" strike="noStrike" cap="none">
                          <a:solidFill>
                            <a:schemeClr val="lt1"/>
                          </a:solidFill>
                          <a:latin typeface="18 VAG Rounded Light   02390" pitchFamily="2" charset="0"/>
                          <a:sym typeface="Arial"/>
                        </a:rPr>
                        <a:t>200 ps</a:t>
                      </a:r>
                      <a:endParaRPr sz="2000" b="0" i="0" u="none" strike="noStrike" cap="none">
                        <a:solidFill>
                          <a:schemeClr val="lt1"/>
                        </a:solidFill>
                        <a:latin typeface="18 VAG Rounded Light   02390" pitchFamily="2" charset="0"/>
                        <a:ea typeface="Arial"/>
                        <a:cs typeface="Arial"/>
                        <a:sym typeface="Arial"/>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100 </a:t>
                      </a:r>
                      <a:r>
                        <a:rPr lang="en-US" sz="2000" b="0" i="0" u="none" strike="noStrike" cap="none" dirty="0" err="1">
                          <a:solidFill>
                            <a:schemeClr val="lt1"/>
                          </a:solidFill>
                          <a:latin typeface="18 VAG Rounded Light   02390" pitchFamily="2" charset="0"/>
                          <a:sym typeface="Arial"/>
                        </a:rPr>
                        <a:t>ps</a:t>
                      </a:r>
                      <a:endParaRPr sz="2000" b="0" i="0" u="none" strike="noStrike" cap="none" dirty="0">
                        <a:solidFill>
                          <a:schemeClr val="lt1"/>
                        </a:solidFill>
                        <a:latin typeface="18 VAG Rounded Light   02390" pitchFamily="2" charset="0"/>
                        <a:ea typeface="Arial"/>
                        <a:cs typeface="Arial"/>
                        <a:sym typeface="Arial"/>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200 </a:t>
                      </a:r>
                      <a:r>
                        <a:rPr lang="en-US" sz="2000" b="0" i="0" u="none" strike="noStrike" cap="none" dirty="0" err="1">
                          <a:solidFill>
                            <a:schemeClr val="lt1"/>
                          </a:solidFill>
                          <a:latin typeface="18 VAG Rounded Light   02390" pitchFamily="2" charset="0"/>
                          <a:sym typeface="Arial"/>
                        </a:rPr>
                        <a:t>ps</a:t>
                      </a:r>
                      <a:endParaRPr sz="2000" b="0" i="0" u="none" strike="noStrike" cap="none" dirty="0">
                        <a:solidFill>
                          <a:schemeClr val="lt1"/>
                        </a:solidFill>
                        <a:latin typeface="18 VAG Rounded Light   02390" pitchFamily="2" charset="0"/>
                        <a:ea typeface="Arial"/>
                        <a:cs typeface="Arial"/>
                        <a:sym typeface="Arial"/>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200 </a:t>
                      </a:r>
                      <a:r>
                        <a:rPr lang="en-US" sz="2000" b="0" i="0" u="none" strike="noStrike" cap="none" dirty="0" err="1">
                          <a:solidFill>
                            <a:schemeClr val="lt1"/>
                          </a:solidFill>
                          <a:latin typeface="18 VAG Rounded Light   02390" pitchFamily="2" charset="0"/>
                          <a:sym typeface="Arial"/>
                        </a:rPr>
                        <a:t>ps</a:t>
                      </a:r>
                      <a:endParaRPr sz="2000" b="0" i="0" u="none" strike="noStrike" cap="none" dirty="0">
                        <a:solidFill>
                          <a:schemeClr val="lt1"/>
                        </a:solidFill>
                        <a:latin typeface="18 VAG Rounded Light   02390" pitchFamily="2" charset="0"/>
                        <a:ea typeface="Arial"/>
                        <a:cs typeface="Arial"/>
                        <a:sym typeface="Arial"/>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100 </a:t>
                      </a:r>
                      <a:r>
                        <a:rPr lang="en-US" sz="2000" b="0" i="0" u="none" strike="noStrike" cap="none" dirty="0" err="1">
                          <a:solidFill>
                            <a:schemeClr val="lt1"/>
                          </a:solidFill>
                          <a:latin typeface="18 VAG Rounded Light   02390" pitchFamily="2" charset="0"/>
                          <a:sym typeface="Arial"/>
                        </a:rPr>
                        <a:t>ps</a:t>
                      </a:r>
                      <a:endParaRPr sz="2000" b="0" i="0" u="none" strike="noStrike" cap="none" dirty="0">
                        <a:solidFill>
                          <a:schemeClr val="lt1"/>
                        </a:solidFill>
                        <a:latin typeface="18 VAG Rounded Light   02390" pitchFamily="2" charset="0"/>
                        <a:ea typeface="Arial"/>
                        <a:cs typeface="Arial"/>
                        <a:sym typeface="Arial"/>
                      </a:endParaRPr>
                    </a:p>
                  </a:txBody>
                  <a:tcPr marL="101300" marR="101300" marT="34300" marB="34300"/>
                </a:tc>
                <a:tc>
                  <a:txBody>
                    <a:bodyPr/>
                    <a:lstStyle/>
                    <a:p>
                      <a:pPr marL="0" marR="0" lvl="0" indent="0" algn="ctr" rtl="0">
                        <a:spcBef>
                          <a:spcPts val="0"/>
                        </a:spcBef>
                        <a:spcAft>
                          <a:spcPts val="0"/>
                        </a:spcAft>
                        <a:buNone/>
                      </a:pPr>
                      <a:r>
                        <a:rPr lang="en-US" sz="2000" b="0" i="0" u="none" strike="noStrike" cap="none" dirty="0">
                          <a:solidFill>
                            <a:schemeClr val="lt1"/>
                          </a:solidFill>
                          <a:latin typeface="18 VAG Rounded Light   02390" pitchFamily="2" charset="0"/>
                          <a:sym typeface="Arial"/>
                        </a:rPr>
                        <a:t>800 </a:t>
                      </a:r>
                      <a:r>
                        <a:rPr lang="en-US" sz="2000" b="0" i="0" u="none" strike="noStrike" cap="none" dirty="0" err="1">
                          <a:solidFill>
                            <a:schemeClr val="lt1"/>
                          </a:solidFill>
                          <a:latin typeface="18 VAG Rounded Light   02390" pitchFamily="2" charset="0"/>
                          <a:sym typeface="Arial"/>
                        </a:rPr>
                        <a:t>ps</a:t>
                      </a:r>
                      <a:endParaRPr sz="2000" b="0" i="0" u="none" strike="noStrike" cap="none" dirty="0">
                        <a:solidFill>
                          <a:schemeClr val="lt1"/>
                        </a:solidFill>
                        <a:latin typeface="18 VAG Rounded Light   02390" pitchFamily="2" charset="0"/>
                        <a:ea typeface="Arial"/>
                        <a:cs typeface="Arial"/>
                        <a:sym typeface="Arial"/>
                      </a:endParaRPr>
                    </a:p>
                  </a:txBody>
                  <a:tcPr marL="101300" marR="101300" marT="34300" marB="34300"/>
                </a:tc>
                <a:extLst>
                  <a:ext uri="{0D108BD9-81ED-4DB2-BD59-A6C34878D82A}">
                    <a16:rowId xmlns:a16="http://schemas.microsoft.com/office/drawing/2014/main" val="10002"/>
                  </a:ext>
                </a:extLst>
              </a:tr>
            </a:tbl>
          </a:graphicData>
        </a:graphic>
      </p:graphicFrame>
      <p:grpSp>
        <p:nvGrpSpPr>
          <p:cNvPr id="206" name="Google Shape;206;p4"/>
          <p:cNvGrpSpPr/>
          <p:nvPr/>
        </p:nvGrpSpPr>
        <p:grpSpPr>
          <a:xfrm>
            <a:off x="1370638" y="702128"/>
            <a:ext cx="6812299" cy="2557604"/>
            <a:chOff x="1534997" y="702128"/>
            <a:chExt cx="7243366" cy="2557604"/>
          </a:xfrm>
        </p:grpSpPr>
        <p:cxnSp>
          <p:nvCxnSpPr>
            <p:cNvPr id="207" name="Google Shape;207;p4"/>
            <p:cNvCxnSpPr/>
            <p:nvPr/>
          </p:nvCxnSpPr>
          <p:spPr>
            <a:xfrm>
              <a:off x="2057400" y="1123950"/>
              <a:ext cx="457200" cy="0"/>
            </a:xfrm>
            <a:prstGeom prst="straightConnector1">
              <a:avLst/>
            </a:prstGeom>
            <a:noFill/>
            <a:ln w="28575" cap="rnd" cmpd="sng">
              <a:solidFill>
                <a:schemeClr val="lt1"/>
              </a:solidFill>
              <a:prstDash val="solid"/>
              <a:round/>
              <a:headEnd type="none" w="sm" len="sm"/>
              <a:tailEnd type="none" w="sm" len="sm"/>
            </a:ln>
          </p:spPr>
        </p:cxnSp>
        <p:cxnSp>
          <p:nvCxnSpPr>
            <p:cNvPr id="208" name="Google Shape;208;p4"/>
            <p:cNvCxnSpPr/>
            <p:nvPr/>
          </p:nvCxnSpPr>
          <p:spPr>
            <a:xfrm rot="10800000" flipH="1">
              <a:off x="2514600" y="895350"/>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09" name="Google Shape;209;p4"/>
            <p:cNvCxnSpPr/>
            <p:nvPr/>
          </p:nvCxnSpPr>
          <p:spPr>
            <a:xfrm>
              <a:off x="2590800" y="895350"/>
              <a:ext cx="2514600" cy="0"/>
            </a:xfrm>
            <a:prstGeom prst="straightConnector1">
              <a:avLst/>
            </a:prstGeom>
            <a:noFill/>
            <a:ln w="28575" cap="rnd" cmpd="sng">
              <a:solidFill>
                <a:schemeClr val="lt1"/>
              </a:solidFill>
              <a:prstDash val="solid"/>
              <a:round/>
              <a:headEnd type="none" w="sm" len="sm"/>
              <a:tailEnd type="none" w="sm" len="sm"/>
            </a:ln>
          </p:spPr>
        </p:cxnSp>
        <p:cxnSp>
          <p:nvCxnSpPr>
            <p:cNvPr id="210" name="Google Shape;210;p4"/>
            <p:cNvCxnSpPr/>
            <p:nvPr/>
          </p:nvCxnSpPr>
          <p:spPr>
            <a:xfrm rot="10800000">
              <a:off x="5105400" y="895623"/>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11" name="Google Shape;211;p4"/>
            <p:cNvCxnSpPr/>
            <p:nvPr/>
          </p:nvCxnSpPr>
          <p:spPr>
            <a:xfrm>
              <a:off x="5181600" y="1123950"/>
              <a:ext cx="2514600" cy="0"/>
            </a:xfrm>
            <a:prstGeom prst="straightConnector1">
              <a:avLst/>
            </a:prstGeom>
            <a:noFill/>
            <a:ln w="28575" cap="rnd" cmpd="sng">
              <a:solidFill>
                <a:schemeClr val="lt1"/>
              </a:solidFill>
              <a:prstDash val="solid"/>
              <a:round/>
              <a:headEnd type="none" w="sm" len="sm"/>
              <a:tailEnd type="none" w="sm" len="sm"/>
            </a:ln>
          </p:spPr>
        </p:cxnSp>
        <p:cxnSp>
          <p:nvCxnSpPr>
            <p:cNvPr id="212" name="Google Shape;212;p4"/>
            <p:cNvCxnSpPr/>
            <p:nvPr/>
          </p:nvCxnSpPr>
          <p:spPr>
            <a:xfrm rot="10800000" flipH="1">
              <a:off x="7696200" y="895350"/>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13" name="Google Shape;213;p4"/>
            <p:cNvCxnSpPr/>
            <p:nvPr/>
          </p:nvCxnSpPr>
          <p:spPr>
            <a:xfrm>
              <a:off x="7772400" y="892629"/>
              <a:ext cx="942976" cy="2721"/>
            </a:xfrm>
            <a:prstGeom prst="straightConnector1">
              <a:avLst/>
            </a:prstGeom>
            <a:noFill/>
            <a:ln w="28575" cap="rnd" cmpd="sng">
              <a:solidFill>
                <a:schemeClr val="lt1"/>
              </a:solidFill>
              <a:prstDash val="solid"/>
              <a:round/>
              <a:headEnd type="none" w="sm" len="sm"/>
              <a:tailEnd type="none" w="sm" len="sm"/>
            </a:ln>
          </p:spPr>
        </p:cxnSp>
        <p:cxnSp>
          <p:nvCxnSpPr>
            <p:cNvPr id="214" name="Google Shape;214;p4"/>
            <p:cNvCxnSpPr/>
            <p:nvPr/>
          </p:nvCxnSpPr>
          <p:spPr>
            <a:xfrm>
              <a:off x="2743200" y="1200151"/>
              <a:ext cx="5105400" cy="2721"/>
            </a:xfrm>
            <a:prstGeom prst="straightConnector1">
              <a:avLst/>
            </a:prstGeom>
            <a:noFill/>
            <a:ln w="28575" cap="rnd" cmpd="sng">
              <a:solidFill>
                <a:schemeClr val="lt1"/>
              </a:solidFill>
              <a:prstDash val="solid"/>
              <a:round/>
              <a:headEnd type="none" w="sm" len="sm"/>
              <a:tailEnd type="none" w="sm" len="sm"/>
            </a:ln>
          </p:spPr>
        </p:cxnSp>
        <p:cxnSp>
          <p:nvCxnSpPr>
            <p:cNvPr id="215" name="Google Shape;215;p4"/>
            <p:cNvCxnSpPr/>
            <p:nvPr/>
          </p:nvCxnSpPr>
          <p:spPr>
            <a:xfrm>
              <a:off x="2743200" y="1428750"/>
              <a:ext cx="2590800" cy="0"/>
            </a:xfrm>
            <a:prstGeom prst="straightConnector1">
              <a:avLst/>
            </a:prstGeom>
            <a:noFill/>
            <a:ln w="28575" cap="rnd" cmpd="sng">
              <a:solidFill>
                <a:schemeClr val="lt1"/>
              </a:solidFill>
              <a:prstDash val="solid"/>
              <a:round/>
              <a:headEnd type="none" w="sm" len="sm"/>
              <a:tailEnd type="none" w="sm" len="sm"/>
            </a:ln>
          </p:spPr>
        </p:cxnSp>
        <p:cxnSp>
          <p:nvCxnSpPr>
            <p:cNvPr id="216" name="Google Shape;216;p4"/>
            <p:cNvCxnSpPr/>
            <p:nvPr/>
          </p:nvCxnSpPr>
          <p:spPr>
            <a:xfrm>
              <a:off x="5334000" y="1428750"/>
              <a:ext cx="2514600" cy="0"/>
            </a:xfrm>
            <a:prstGeom prst="straightConnector1">
              <a:avLst/>
            </a:prstGeom>
            <a:noFill/>
            <a:ln w="28575" cap="rnd" cmpd="sng">
              <a:solidFill>
                <a:schemeClr val="lt1"/>
              </a:solidFill>
              <a:prstDash val="solid"/>
              <a:round/>
              <a:headEnd type="none" w="sm" len="sm"/>
              <a:tailEnd type="none" w="sm" len="sm"/>
            </a:ln>
          </p:spPr>
        </p:cxnSp>
        <p:cxnSp>
          <p:nvCxnSpPr>
            <p:cNvPr id="217" name="Google Shape;217;p4"/>
            <p:cNvCxnSpPr/>
            <p:nvPr/>
          </p:nvCxnSpPr>
          <p:spPr>
            <a:xfrm rot="10800000" flipH="1">
              <a:off x="2667000" y="1200150"/>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18" name="Google Shape;218;p4"/>
            <p:cNvCxnSpPr/>
            <p:nvPr/>
          </p:nvCxnSpPr>
          <p:spPr>
            <a:xfrm rot="10800000">
              <a:off x="2667000" y="1200150"/>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19" name="Google Shape;219;p4"/>
            <p:cNvCxnSpPr/>
            <p:nvPr/>
          </p:nvCxnSpPr>
          <p:spPr>
            <a:xfrm>
              <a:off x="2057400" y="1197429"/>
              <a:ext cx="609600" cy="0"/>
            </a:xfrm>
            <a:prstGeom prst="straightConnector1">
              <a:avLst/>
            </a:prstGeom>
            <a:noFill/>
            <a:ln w="28575" cap="rnd" cmpd="sng">
              <a:solidFill>
                <a:schemeClr val="lt1"/>
              </a:solidFill>
              <a:prstDash val="solid"/>
              <a:round/>
              <a:headEnd type="none" w="sm" len="sm"/>
              <a:tailEnd type="none" w="sm" len="sm"/>
            </a:ln>
          </p:spPr>
        </p:cxnSp>
        <p:cxnSp>
          <p:nvCxnSpPr>
            <p:cNvPr id="220" name="Google Shape;220;p4"/>
            <p:cNvCxnSpPr/>
            <p:nvPr/>
          </p:nvCxnSpPr>
          <p:spPr>
            <a:xfrm>
              <a:off x="2057400" y="1426029"/>
              <a:ext cx="609600" cy="0"/>
            </a:xfrm>
            <a:prstGeom prst="straightConnector1">
              <a:avLst/>
            </a:prstGeom>
            <a:noFill/>
            <a:ln w="28575" cap="rnd" cmpd="sng">
              <a:solidFill>
                <a:schemeClr val="lt1"/>
              </a:solidFill>
              <a:prstDash val="solid"/>
              <a:round/>
              <a:headEnd type="none" w="sm" len="sm"/>
              <a:tailEnd type="none" w="sm" len="sm"/>
            </a:ln>
          </p:spPr>
        </p:cxnSp>
        <p:cxnSp>
          <p:nvCxnSpPr>
            <p:cNvPr id="221" name="Google Shape;221;p4"/>
            <p:cNvCxnSpPr/>
            <p:nvPr/>
          </p:nvCxnSpPr>
          <p:spPr>
            <a:xfrm rot="10800000" flipH="1">
              <a:off x="7848600" y="1200150"/>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22" name="Google Shape;222;p4"/>
            <p:cNvCxnSpPr/>
            <p:nvPr/>
          </p:nvCxnSpPr>
          <p:spPr>
            <a:xfrm rot="10800000">
              <a:off x="7848600" y="1212126"/>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23" name="Google Shape;223;p4"/>
            <p:cNvCxnSpPr/>
            <p:nvPr/>
          </p:nvCxnSpPr>
          <p:spPr>
            <a:xfrm>
              <a:off x="7924800" y="1200150"/>
              <a:ext cx="790576" cy="0"/>
            </a:xfrm>
            <a:prstGeom prst="straightConnector1">
              <a:avLst/>
            </a:prstGeom>
            <a:noFill/>
            <a:ln w="28575" cap="rnd" cmpd="sng">
              <a:solidFill>
                <a:schemeClr val="lt1"/>
              </a:solidFill>
              <a:prstDash val="solid"/>
              <a:round/>
              <a:headEnd type="none" w="sm" len="sm"/>
              <a:tailEnd type="none" w="sm" len="sm"/>
            </a:ln>
          </p:spPr>
        </p:cxnSp>
        <p:cxnSp>
          <p:nvCxnSpPr>
            <p:cNvPr id="224" name="Google Shape;224;p4"/>
            <p:cNvCxnSpPr/>
            <p:nvPr/>
          </p:nvCxnSpPr>
          <p:spPr>
            <a:xfrm rot="10800000" flipH="1">
              <a:off x="7924800" y="1440725"/>
              <a:ext cx="790576" cy="2"/>
            </a:xfrm>
            <a:prstGeom prst="straightConnector1">
              <a:avLst/>
            </a:prstGeom>
            <a:noFill/>
            <a:ln w="28575" cap="rnd" cmpd="sng">
              <a:solidFill>
                <a:schemeClr val="lt1"/>
              </a:solidFill>
              <a:prstDash val="solid"/>
              <a:round/>
              <a:headEnd type="none" w="sm" len="sm"/>
              <a:tailEnd type="none" w="sm" len="sm"/>
            </a:ln>
          </p:spPr>
        </p:cxnSp>
        <p:cxnSp>
          <p:nvCxnSpPr>
            <p:cNvPr id="225" name="Google Shape;225;p4"/>
            <p:cNvCxnSpPr/>
            <p:nvPr/>
          </p:nvCxnSpPr>
          <p:spPr>
            <a:xfrm>
              <a:off x="3552824" y="1569173"/>
              <a:ext cx="5105400" cy="0"/>
            </a:xfrm>
            <a:prstGeom prst="straightConnector1">
              <a:avLst/>
            </a:prstGeom>
            <a:noFill/>
            <a:ln w="28575" cap="rnd" cmpd="sng">
              <a:solidFill>
                <a:schemeClr val="lt1"/>
              </a:solidFill>
              <a:prstDash val="solid"/>
              <a:round/>
              <a:headEnd type="none" w="sm" len="sm"/>
              <a:tailEnd type="none" w="sm" len="sm"/>
            </a:ln>
          </p:spPr>
        </p:cxnSp>
        <p:cxnSp>
          <p:nvCxnSpPr>
            <p:cNvPr id="226" name="Google Shape;226;p4"/>
            <p:cNvCxnSpPr/>
            <p:nvPr/>
          </p:nvCxnSpPr>
          <p:spPr>
            <a:xfrm>
              <a:off x="3552824" y="1797773"/>
              <a:ext cx="5105400" cy="0"/>
            </a:xfrm>
            <a:prstGeom prst="straightConnector1">
              <a:avLst/>
            </a:prstGeom>
            <a:noFill/>
            <a:ln w="28575" cap="rnd" cmpd="sng">
              <a:solidFill>
                <a:schemeClr val="lt1"/>
              </a:solidFill>
              <a:prstDash val="solid"/>
              <a:round/>
              <a:headEnd type="none" w="sm" len="sm"/>
              <a:tailEnd type="none" w="sm" len="sm"/>
            </a:ln>
          </p:spPr>
        </p:cxnSp>
        <p:cxnSp>
          <p:nvCxnSpPr>
            <p:cNvPr id="227" name="Google Shape;227;p4"/>
            <p:cNvCxnSpPr/>
            <p:nvPr/>
          </p:nvCxnSpPr>
          <p:spPr>
            <a:xfrm rot="10800000" flipH="1">
              <a:off x="3476624" y="1569173"/>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28" name="Google Shape;228;p4"/>
            <p:cNvCxnSpPr/>
            <p:nvPr/>
          </p:nvCxnSpPr>
          <p:spPr>
            <a:xfrm rot="10800000">
              <a:off x="3476624" y="1569173"/>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29" name="Google Shape;229;p4"/>
            <p:cNvCxnSpPr/>
            <p:nvPr/>
          </p:nvCxnSpPr>
          <p:spPr>
            <a:xfrm>
              <a:off x="2867024" y="1566452"/>
              <a:ext cx="609600" cy="0"/>
            </a:xfrm>
            <a:prstGeom prst="straightConnector1">
              <a:avLst/>
            </a:prstGeom>
            <a:noFill/>
            <a:ln w="28575" cap="rnd" cmpd="sng">
              <a:solidFill>
                <a:schemeClr val="lt1"/>
              </a:solidFill>
              <a:prstDash val="solid"/>
              <a:round/>
              <a:headEnd type="none" w="sm" len="sm"/>
              <a:tailEnd type="none" w="sm" len="sm"/>
            </a:ln>
          </p:spPr>
        </p:cxnSp>
        <p:cxnSp>
          <p:nvCxnSpPr>
            <p:cNvPr id="230" name="Google Shape;230;p4"/>
            <p:cNvCxnSpPr/>
            <p:nvPr/>
          </p:nvCxnSpPr>
          <p:spPr>
            <a:xfrm>
              <a:off x="2867024" y="1795052"/>
              <a:ext cx="609600" cy="0"/>
            </a:xfrm>
            <a:prstGeom prst="straightConnector1">
              <a:avLst/>
            </a:prstGeom>
            <a:noFill/>
            <a:ln w="28575" cap="rnd" cmpd="sng">
              <a:solidFill>
                <a:schemeClr val="lt1"/>
              </a:solidFill>
              <a:prstDash val="solid"/>
              <a:round/>
              <a:headEnd type="none" w="sm" len="sm"/>
              <a:tailEnd type="none" w="sm" len="sm"/>
            </a:ln>
          </p:spPr>
        </p:cxnSp>
        <p:cxnSp>
          <p:nvCxnSpPr>
            <p:cNvPr id="231" name="Google Shape;231;p4"/>
            <p:cNvCxnSpPr/>
            <p:nvPr/>
          </p:nvCxnSpPr>
          <p:spPr>
            <a:xfrm rot="10800000" flipH="1">
              <a:off x="8658224" y="1569173"/>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32" name="Google Shape;232;p4"/>
            <p:cNvCxnSpPr/>
            <p:nvPr/>
          </p:nvCxnSpPr>
          <p:spPr>
            <a:xfrm rot="10800000">
              <a:off x="8658224" y="1581149"/>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33" name="Google Shape;233;p4"/>
            <p:cNvCxnSpPr/>
            <p:nvPr/>
          </p:nvCxnSpPr>
          <p:spPr>
            <a:xfrm rot="10800000" flipH="1">
              <a:off x="4695824" y="1938196"/>
              <a:ext cx="4053385" cy="1"/>
            </a:xfrm>
            <a:prstGeom prst="straightConnector1">
              <a:avLst/>
            </a:prstGeom>
            <a:noFill/>
            <a:ln w="28575" cap="rnd" cmpd="sng">
              <a:solidFill>
                <a:schemeClr val="lt1"/>
              </a:solidFill>
              <a:prstDash val="solid"/>
              <a:round/>
              <a:headEnd type="none" w="sm" len="sm"/>
              <a:tailEnd type="none" w="sm" len="sm"/>
            </a:ln>
          </p:spPr>
        </p:cxnSp>
        <p:cxnSp>
          <p:nvCxnSpPr>
            <p:cNvPr id="234" name="Google Shape;234;p4"/>
            <p:cNvCxnSpPr/>
            <p:nvPr/>
          </p:nvCxnSpPr>
          <p:spPr>
            <a:xfrm>
              <a:off x="4695824" y="2166796"/>
              <a:ext cx="4053385" cy="0"/>
            </a:xfrm>
            <a:prstGeom prst="straightConnector1">
              <a:avLst/>
            </a:prstGeom>
            <a:noFill/>
            <a:ln w="28575" cap="rnd" cmpd="sng">
              <a:solidFill>
                <a:schemeClr val="lt1"/>
              </a:solidFill>
              <a:prstDash val="solid"/>
              <a:round/>
              <a:headEnd type="none" w="sm" len="sm"/>
              <a:tailEnd type="none" w="sm" len="sm"/>
            </a:ln>
          </p:spPr>
        </p:cxnSp>
        <p:cxnSp>
          <p:nvCxnSpPr>
            <p:cNvPr id="235" name="Google Shape;235;p4"/>
            <p:cNvCxnSpPr/>
            <p:nvPr/>
          </p:nvCxnSpPr>
          <p:spPr>
            <a:xfrm rot="10800000" flipH="1">
              <a:off x="4619624" y="1938196"/>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36" name="Google Shape;236;p4"/>
            <p:cNvCxnSpPr/>
            <p:nvPr/>
          </p:nvCxnSpPr>
          <p:spPr>
            <a:xfrm rot="10800000">
              <a:off x="4619624" y="1938196"/>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37" name="Google Shape;237;p4"/>
            <p:cNvCxnSpPr/>
            <p:nvPr/>
          </p:nvCxnSpPr>
          <p:spPr>
            <a:xfrm>
              <a:off x="3124200" y="1935475"/>
              <a:ext cx="1495424" cy="0"/>
            </a:xfrm>
            <a:prstGeom prst="straightConnector1">
              <a:avLst/>
            </a:prstGeom>
            <a:noFill/>
            <a:ln w="28575" cap="rnd" cmpd="sng">
              <a:solidFill>
                <a:schemeClr val="lt1"/>
              </a:solidFill>
              <a:prstDash val="solid"/>
              <a:round/>
              <a:headEnd type="none" w="sm" len="sm"/>
              <a:tailEnd type="none" w="sm" len="sm"/>
            </a:ln>
          </p:spPr>
        </p:cxnSp>
        <p:cxnSp>
          <p:nvCxnSpPr>
            <p:cNvPr id="238" name="Google Shape;238;p4"/>
            <p:cNvCxnSpPr/>
            <p:nvPr/>
          </p:nvCxnSpPr>
          <p:spPr>
            <a:xfrm>
              <a:off x="3124200" y="2164075"/>
              <a:ext cx="1495424" cy="0"/>
            </a:xfrm>
            <a:prstGeom prst="straightConnector1">
              <a:avLst/>
            </a:prstGeom>
            <a:noFill/>
            <a:ln w="28575" cap="rnd" cmpd="sng">
              <a:solidFill>
                <a:schemeClr val="lt1"/>
              </a:solidFill>
              <a:prstDash val="solid"/>
              <a:round/>
              <a:headEnd type="none" w="sm" len="sm"/>
              <a:tailEnd type="none" w="sm" len="sm"/>
            </a:ln>
          </p:spPr>
        </p:cxnSp>
        <p:cxnSp>
          <p:nvCxnSpPr>
            <p:cNvPr id="239" name="Google Shape;239;p4"/>
            <p:cNvCxnSpPr/>
            <p:nvPr/>
          </p:nvCxnSpPr>
          <p:spPr>
            <a:xfrm>
              <a:off x="5878299" y="2307219"/>
              <a:ext cx="2870910" cy="0"/>
            </a:xfrm>
            <a:prstGeom prst="straightConnector1">
              <a:avLst/>
            </a:prstGeom>
            <a:noFill/>
            <a:ln w="28575" cap="rnd" cmpd="sng">
              <a:solidFill>
                <a:schemeClr val="lt1"/>
              </a:solidFill>
              <a:prstDash val="solid"/>
              <a:round/>
              <a:headEnd type="none" w="sm" len="sm"/>
              <a:tailEnd type="none" w="sm" len="sm"/>
            </a:ln>
          </p:spPr>
        </p:cxnSp>
        <p:cxnSp>
          <p:nvCxnSpPr>
            <p:cNvPr id="240" name="Google Shape;240;p4"/>
            <p:cNvCxnSpPr/>
            <p:nvPr/>
          </p:nvCxnSpPr>
          <p:spPr>
            <a:xfrm rot="10800000" flipH="1">
              <a:off x="5878299" y="2525701"/>
              <a:ext cx="2870910" cy="10118"/>
            </a:xfrm>
            <a:prstGeom prst="straightConnector1">
              <a:avLst/>
            </a:prstGeom>
            <a:noFill/>
            <a:ln w="28575" cap="rnd" cmpd="sng">
              <a:solidFill>
                <a:schemeClr val="lt1"/>
              </a:solidFill>
              <a:prstDash val="solid"/>
              <a:round/>
              <a:headEnd type="none" w="sm" len="sm"/>
              <a:tailEnd type="none" w="sm" len="sm"/>
            </a:ln>
          </p:spPr>
        </p:cxnSp>
        <p:cxnSp>
          <p:nvCxnSpPr>
            <p:cNvPr id="241" name="Google Shape;241;p4"/>
            <p:cNvCxnSpPr/>
            <p:nvPr/>
          </p:nvCxnSpPr>
          <p:spPr>
            <a:xfrm rot="10800000" flipH="1">
              <a:off x="5802099" y="2307219"/>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42" name="Google Shape;242;p4"/>
            <p:cNvCxnSpPr/>
            <p:nvPr/>
          </p:nvCxnSpPr>
          <p:spPr>
            <a:xfrm rot="10800000">
              <a:off x="5802099" y="2307219"/>
              <a:ext cx="76200" cy="228600"/>
            </a:xfrm>
            <a:prstGeom prst="straightConnector1">
              <a:avLst/>
            </a:prstGeom>
            <a:noFill/>
            <a:ln w="28575" cap="rnd" cmpd="sng">
              <a:solidFill>
                <a:schemeClr val="lt1"/>
              </a:solidFill>
              <a:prstDash val="solid"/>
              <a:round/>
              <a:headEnd type="none" w="sm" len="sm"/>
              <a:tailEnd type="none" w="sm" len="sm"/>
            </a:ln>
          </p:spPr>
        </p:cxnSp>
        <p:sp>
          <p:nvSpPr>
            <p:cNvPr id="243" name="Google Shape;243;p4"/>
            <p:cNvSpPr txBox="1"/>
            <p:nvPr/>
          </p:nvSpPr>
          <p:spPr>
            <a:xfrm>
              <a:off x="1570352" y="1095593"/>
              <a:ext cx="45397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PC</a:t>
              </a:r>
              <a:endParaRPr sz="16000">
                <a:latin typeface="18 VAG Rounded Light   02390" pitchFamily="2" charset="0"/>
              </a:endParaRPr>
            </a:p>
          </p:txBody>
        </p:sp>
        <p:sp>
          <p:nvSpPr>
            <p:cNvPr id="244" name="Google Shape;244;p4"/>
            <p:cNvSpPr txBox="1"/>
            <p:nvPr/>
          </p:nvSpPr>
          <p:spPr>
            <a:xfrm>
              <a:off x="1574592" y="702128"/>
              <a:ext cx="71365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clock</a:t>
              </a:r>
              <a:endParaRPr sz="16000">
                <a:latin typeface="18 VAG Rounded Light   02390" pitchFamily="2" charset="0"/>
              </a:endParaRPr>
            </a:p>
          </p:txBody>
        </p:sp>
        <p:cxnSp>
          <p:nvCxnSpPr>
            <p:cNvPr id="245" name="Google Shape;245;p4"/>
            <p:cNvCxnSpPr/>
            <p:nvPr/>
          </p:nvCxnSpPr>
          <p:spPr>
            <a:xfrm>
              <a:off x="3276600" y="2603361"/>
              <a:ext cx="3801851" cy="9762"/>
            </a:xfrm>
            <a:prstGeom prst="straightConnector1">
              <a:avLst/>
            </a:prstGeom>
            <a:noFill/>
            <a:ln w="28575" cap="rnd" cmpd="sng">
              <a:solidFill>
                <a:schemeClr val="lt1"/>
              </a:solidFill>
              <a:prstDash val="solid"/>
              <a:round/>
              <a:headEnd type="none" w="sm" len="sm"/>
              <a:tailEnd type="none" w="sm" len="sm"/>
            </a:ln>
          </p:spPr>
        </p:cxnSp>
        <p:cxnSp>
          <p:nvCxnSpPr>
            <p:cNvPr id="246" name="Google Shape;246;p4"/>
            <p:cNvCxnSpPr/>
            <p:nvPr/>
          </p:nvCxnSpPr>
          <p:spPr>
            <a:xfrm>
              <a:off x="3276600" y="2841723"/>
              <a:ext cx="3801851" cy="0"/>
            </a:xfrm>
            <a:prstGeom prst="straightConnector1">
              <a:avLst/>
            </a:prstGeom>
            <a:noFill/>
            <a:ln w="28575" cap="rnd" cmpd="sng">
              <a:solidFill>
                <a:schemeClr val="lt1"/>
              </a:solidFill>
              <a:prstDash val="solid"/>
              <a:round/>
              <a:headEnd type="none" w="sm" len="sm"/>
              <a:tailEnd type="none" w="sm" len="sm"/>
            </a:ln>
          </p:spPr>
        </p:cxnSp>
        <p:cxnSp>
          <p:nvCxnSpPr>
            <p:cNvPr id="247" name="Google Shape;247;p4"/>
            <p:cNvCxnSpPr/>
            <p:nvPr/>
          </p:nvCxnSpPr>
          <p:spPr>
            <a:xfrm rot="10800000" flipH="1">
              <a:off x="7078451" y="2616895"/>
              <a:ext cx="76200" cy="228600"/>
            </a:xfrm>
            <a:prstGeom prst="straightConnector1">
              <a:avLst/>
            </a:prstGeom>
            <a:noFill/>
            <a:ln w="28575" cap="rnd" cmpd="sng">
              <a:solidFill>
                <a:schemeClr val="lt1"/>
              </a:solidFill>
              <a:prstDash val="solid"/>
              <a:round/>
              <a:headEnd type="none" w="sm" len="sm"/>
              <a:tailEnd type="none" w="sm" len="sm"/>
            </a:ln>
          </p:spPr>
        </p:cxnSp>
        <p:cxnSp>
          <p:nvCxnSpPr>
            <p:cNvPr id="248" name="Google Shape;248;p4"/>
            <p:cNvCxnSpPr/>
            <p:nvPr/>
          </p:nvCxnSpPr>
          <p:spPr>
            <a:xfrm rot="10800000">
              <a:off x="7080530" y="2622885"/>
              <a:ext cx="82229" cy="219615"/>
            </a:xfrm>
            <a:prstGeom prst="straightConnector1">
              <a:avLst/>
            </a:prstGeom>
            <a:noFill/>
            <a:ln w="28575" cap="rnd" cmpd="sng">
              <a:solidFill>
                <a:schemeClr val="lt1"/>
              </a:solidFill>
              <a:prstDash val="solid"/>
              <a:round/>
              <a:headEnd type="none" w="sm" len="sm"/>
              <a:tailEnd type="none" w="sm" len="sm"/>
            </a:ln>
          </p:spPr>
        </p:cxnSp>
        <p:cxnSp>
          <p:nvCxnSpPr>
            <p:cNvPr id="249" name="Google Shape;249;p4"/>
            <p:cNvCxnSpPr/>
            <p:nvPr/>
          </p:nvCxnSpPr>
          <p:spPr>
            <a:xfrm>
              <a:off x="7154651" y="2613123"/>
              <a:ext cx="1579773" cy="0"/>
            </a:xfrm>
            <a:prstGeom prst="straightConnector1">
              <a:avLst/>
            </a:prstGeom>
            <a:noFill/>
            <a:ln w="28575" cap="rnd" cmpd="sng">
              <a:solidFill>
                <a:schemeClr val="lt1"/>
              </a:solidFill>
              <a:prstDash val="solid"/>
              <a:round/>
              <a:headEnd type="none" w="sm" len="sm"/>
              <a:tailEnd type="none" w="sm" len="sm"/>
            </a:ln>
          </p:spPr>
        </p:cxnSp>
        <p:cxnSp>
          <p:nvCxnSpPr>
            <p:cNvPr id="250" name="Google Shape;250;p4"/>
            <p:cNvCxnSpPr/>
            <p:nvPr/>
          </p:nvCxnSpPr>
          <p:spPr>
            <a:xfrm>
              <a:off x="7162759" y="2845495"/>
              <a:ext cx="1552617" cy="2995"/>
            </a:xfrm>
            <a:prstGeom prst="straightConnector1">
              <a:avLst/>
            </a:prstGeom>
            <a:noFill/>
            <a:ln w="28575" cap="rnd" cmpd="sng">
              <a:solidFill>
                <a:schemeClr val="lt1"/>
              </a:solidFill>
              <a:prstDash val="solid"/>
              <a:round/>
              <a:headEnd type="none" w="sm" len="sm"/>
              <a:tailEnd type="none" w="sm" len="sm"/>
            </a:ln>
          </p:spPr>
        </p:cxnSp>
        <p:cxnSp>
          <p:nvCxnSpPr>
            <p:cNvPr id="251" name="Google Shape;251;p4"/>
            <p:cNvCxnSpPr/>
            <p:nvPr/>
          </p:nvCxnSpPr>
          <p:spPr>
            <a:xfrm>
              <a:off x="2819400" y="2307219"/>
              <a:ext cx="2982699" cy="514"/>
            </a:xfrm>
            <a:prstGeom prst="straightConnector1">
              <a:avLst/>
            </a:prstGeom>
            <a:noFill/>
            <a:ln w="28575" cap="rnd" cmpd="sng">
              <a:solidFill>
                <a:schemeClr val="lt1"/>
              </a:solidFill>
              <a:prstDash val="solid"/>
              <a:round/>
              <a:headEnd type="none" w="sm" len="sm"/>
              <a:tailEnd type="none" w="sm" len="sm"/>
            </a:ln>
          </p:spPr>
        </p:cxnSp>
        <p:cxnSp>
          <p:nvCxnSpPr>
            <p:cNvPr id="252" name="Google Shape;252;p4"/>
            <p:cNvCxnSpPr/>
            <p:nvPr/>
          </p:nvCxnSpPr>
          <p:spPr>
            <a:xfrm>
              <a:off x="2819400" y="2525701"/>
              <a:ext cx="2982699" cy="10632"/>
            </a:xfrm>
            <a:prstGeom prst="straightConnector1">
              <a:avLst/>
            </a:prstGeom>
            <a:noFill/>
            <a:ln w="28575" cap="rnd" cmpd="sng">
              <a:solidFill>
                <a:schemeClr val="lt1"/>
              </a:solidFill>
              <a:prstDash val="solid"/>
              <a:round/>
              <a:headEnd type="none" w="sm" len="sm"/>
              <a:tailEnd type="none" w="sm" len="sm"/>
            </a:ln>
          </p:spPr>
        </p:cxnSp>
        <p:sp>
          <p:nvSpPr>
            <p:cNvPr id="253" name="Google Shape;253;p4"/>
            <p:cNvSpPr txBox="1"/>
            <p:nvPr/>
          </p:nvSpPr>
          <p:spPr>
            <a:xfrm>
              <a:off x="1569578" y="1478687"/>
              <a:ext cx="128003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Instr. fetch</a:t>
              </a:r>
              <a:endParaRPr sz="16000">
                <a:latin typeface="18 VAG Rounded Light   02390" pitchFamily="2" charset="0"/>
              </a:endParaRPr>
            </a:p>
          </p:txBody>
        </p:sp>
        <p:sp>
          <p:nvSpPr>
            <p:cNvPr id="254" name="Google Shape;254;p4"/>
            <p:cNvSpPr txBox="1"/>
            <p:nvPr/>
          </p:nvSpPr>
          <p:spPr>
            <a:xfrm>
              <a:off x="1563475" y="1844057"/>
              <a:ext cx="152125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Instr. decode</a:t>
              </a:r>
              <a:endParaRPr sz="16000">
                <a:latin typeface="18 VAG Rounded Light   02390" pitchFamily="2" charset="0"/>
              </a:endParaRPr>
            </a:p>
          </p:txBody>
        </p:sp>
        <p:sp>
          <p:nvSpPr>
            <p:cNvPr id="255" name="Google Shape;255;p4"/>
            <p:cNvSpPr txBox="1"/>
            <p:nvPr/>
          </p:nvSpPr>
          <p:spPr>
            <a:xfrm>
              <a:off x="1542127" y="2203251"/>
              <a:ext cx="997517"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Execute</a:t>
              </a:r>
              <a:endParaRPr sz="16000">
                <a:latin typeface="18 VAG Rounded Light   02390" pitchFamily="2" charset="0"/>
              </a:endParaRPr>
            </a:p>
          </p:txBody>
        </p:sp>
        <p:sp>
          <p:nvSpPr>
            <p:cNvPr id="256" name="Google Shape;256;p4"/>
            <p:cNvSpPr txBox="1"/>
            <p:nvPr/>
          </p:nvSpPr>
          <p:spPr>
            <a:xfrm>
              <a:off x="1534997" y="2525701"/>
              <a:ext cx="183383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none" strike="noStrike" cap="none">
                  <a:solidFill>
                    <a:schemeClr val="lt1"/>
                  </a:solidFill>
                  <a:latin typeface="18 VAG Rounded Light   02390" pitchFamily="2" charset="0"/>
                  <a:ea typeface="Arial"/>
                  <a:cs typeface="Arial"/>
                  <a:sym typeface="Arial"/>
                </a:rPr>
                <a:t>Memory Access</a:t>
              </a:r>
              <a:endParaRPr sz="16000">
                <a:latin typeface="18 VAG Rounded Light   02390" pitchFamily="2" charset="0"/>
              </a:endParaRPr>
            </a:p>
          </p:txBody>
        </p:sp>
        <p:sp>
          <p:nvSpPr>
            <p:cNvPr id="257" name="Google Shape;257;p4"/>
            <p:cNvSpPr txBox="1"/>
            <p:nvPr/>
          </p:nvSpPr>
          <p:spPr>
            <a:xfrm>
              <a:off x="3861964" y="1160735"/>
              <a:ext cx="404278"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pc</a:t>
              </a:r>
              <a:endParaRPr sz="16000">
                <a:latin typeface="18 VAG Rounded Light   02390" pitchFamily="2" charset="0"/>
              </a:endParaRPr>
            </a:p>
          </p:txBody>
        </p:sp>
        <p:sp>
          <p:nvSpPr>
            <p:cNvPr id="258" name="Google Shape;258;p4"/>
            <p:cNvSpPr txBox="1"/>
            <p:nvPr/>
          </p:nvSpPr>
          <p:spPr>
            <a:xfrm>
              <a:off x="8112496" y="1161042"/>
              <a:ext cx="63671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pc+4</a:t>
              </a:r>
              <a:endParaRPr sz="16000">
                <a:latin typeface="18 VAG Rounded Light   02390" pitchFamily="2" charset="0"/>
              </a:endParaRPr>
            </a:p>
          </p:txBody>
        </p:sp>
        <p:cxnSp>
          <p:nvCxnSpPr>
            <p:cNvPr id="259" name="Google Shape;259;p4"/>
            <p:cNvCxnSpPr/>
            <p:nvPr/>
          </p:nvCxnSpPr>
          <p:spPr>
            <a:xfrm>
              <a:off x="2590800" y="3105150"/>
              <a:ext cx="917897" cy="0"/>
            </a:xfrm>
            <a:prstGeom prst="straightConnector1">
              <a:avLst/>
            </a:prstGeom>
            <a:noFill/>
            <a:ln w="19050" cap="rnd" cmpd="sng">
              <a:solidFill>
                <a:schemeClr val="lt1"/>
              </a:solidFill>
              <a:prstDash val="solid"/>
              <a:round/>
              <a:headEnd type="triangle" w="med" len="med"/>
              <a:tailEnd type="triangle" w="med" len="med"/>
            </a:ln>
          </p:spPr>
        </p:cxnSp>
        <p:cxnSp>
          <p:nvCxnSpPr>
            <p:cNvPr id="260" name="Google Shape;260;p4"/>
            <p:cNvCxnSpPr/>
            <p:nvPr/>
          </p:nvCxnSpPr>
          <p:spPr>
            <a:xfrm>
              <a:off x="2542490" y="833326"/>
              <a:ext cx="4284" cy="2348024"/>
            </a:xfrm>
            <a:prstGeom prst="straightConnector1">
              <a:avLst/>
            </a:prstGeom>
            <a:noFill/>
            <a:ln w="12700" cap="flat" cmpd="sng">
              <a:solidFill>
                <a:schemeClr val="lt1"/>
              </a:solidFill>
              <a:prstDash val="dash"/>
              <a:round/>
              <a:headEnd type="none" w="sm" len="sm"/>
              <a:tailEnd type="none" w="sm" len="sm"/>
            </a:ln>
          </p:spPr>
        </p:cxnSp>
        <p:cxnSp>
          <p:nvCxnSpPr>
            <p:cNvPr id="261" name="Google Shape;261;p4"/>
            <p:cNvCxnSpPr/>
            <p:nvPr/>
          </p:nvCxnSpPr>
          <p:spPr>
            <a:xfrm flipH="1">
              <a:off x="3508697" y="833326"/>
              <a:ext cx="14322" cy="2348024"/>
            </a:xfrm>
            <a:prstGeom prst="straightConnector1">
              <a:avLst/>
            </a:prstGeom>
            <a:noFill/>
            <a:ln w="12700" cap="flat" cmpd="sng">
              <a:solidFill>
                <a:schemeClr val="lt1"/>
              </a:solidFill>
              <a:prstDash val="dash"/>
              <a:round/>
              <a:headEnd type="none" w="sm" len="sm"/>
              <a:tailEnd type="none" w="sm" len="sm"/>
            </a:ln>
          </p:spPr>
        </p:cxnSp>
        <p:cxnSp>
          <p:nvCxnSpPr>
            <p:cNvPr id="262" name="Google Shape;262;p4"/>
            <p:cNvCxnSpPr/>
            <p:nvPr/>
          </p:nvCxnSpPr>
          <p:spPr>
            <a:xfrm flipH="1">
              <a:off x="4642613" y="833326"/>
              <a:ext cx="6932" cy="2348024"/>
            </a:xfrm>
            <a:prstGeom prst="straightConnector1">
              <a:avLst/>
            </a:prstGeom>
            <a:noFill/>
            <a:ln w="12700" cap="flat" cmpd="sng">
              <a:solidFill>
                <a:schemeClr val="lt1"/>
              </a:solidFill>
              <a:prstDash val="dash"/>
              <a:round/>
              <a:headEnd type="none" w="sm" len="sm"/>
              <a:tailEnd type="none" w="sm" len="sm"/>
            </a:ln>
          </p:spPr>
        </p:cxnSp>
        <p:cxnSp>
          <p:nvCxnSpPr>
            <p:cNvPr id="263" name="Google Shape;263;p4"/>
            <p:cNvCxnSpPr/>
            <p:nvPr/>
          </p:nvCxnSpPr>
          <p:spPr>
            <a:xfrm flipH="1">
              <a:off x="5831282" y="854529"/>
              <a:ext cx="22728" cy="2361015"/>
            </a:xfrm>
            <a:prstGeom prst="straightConnector1">
              <a:avLst/>
            </a:prstGeom>
            <a:noFill/>
            <a:ln w="12700" cap="flat" cmpd="sng">
              <a:solidFill>
                <a:schemeClr val="lt1"/>
              </a:solidFill>
              <a:prstDash val="dash"/>
              <a:round/>
              <a:headEnd type="none" w="sm" len="sm"/>
              <a:tailEnd type="none" w="sm" len="sm"/>
            </a:ln>
          </p:spPr>
        </p:cxnSp>
        <p:cxnSp>
          <p:nvCxnSpPr>
            <p:cNvPr id="264" name="Google Shape;264;p4"/>
            <p:cNvCxnSpPr/>
            <p:nvPr/>
          </p:nvCxnSpPr>
          <p:spPr>
            <a:xfrm flipH="1">
              <a:off x="7107589" y="883964"/>
              <a:ext cx="22728" cy="2361015"/>
            </a:xfrm>
            <a:prstGeom prst="straightConnector1">
              <a:avLst/>
            </a:prstGeom>
            <a:noFill/>
            <a:ln w="12700" cap="flat" cmpd="sng">
              <a:solidFill>
                <a:schemeClr val="lt1"/>
              </a:solidFill>
              <a:prstDash val="dash"/>
              <a:round/>
              <a:headEnd type="none" w="sm" len="sm"/>
              <a:tailEnd type="none" w="sm" len="sm"/>
            </a:ln>
          </p:spPr>
        </p:cxnSp>
        <p:cxnSp>
          <p:nvCxnSpPr>
            <p:cNvPr id="265" name="Google Shape;265;p4"/>
            <p:cNvCxnSpPr/>
            <p:nvPr/>
          </p:nvCxnSpPr>
          <p:spPr>
            <a:xfrm flipH="1">
              <a:off x="7712860" y="898717"/>
              <a:ext cx="22728" cy="2361015"/>
            </a:xfrm>
            <a:prstGeom prst="straightConnector1">
              <a:avLst/>
            </a:prstGeom>
            <a:noFill/>
            <a:ln w="12700" cap="flat" cmpd="sng">
              <a:solidFill>
                <a:schemeClr val="lt1"/>
              </a:solidFill>
              <a:prstDash val="dash"/>
              <a:round/>
              <a:headEnd type="none" w="sm" len="sm"/>
              <a:tailEnd type="none" w="sm" len="sm"/>
            </a:ln>
          </p:spPr>
        </p:cxnSp>
        <p:cxnSp>
          <p:nvCxnSpPr>
            <p:cNvPr id="266" name="Google Shape;266;p4"/>
            <p:cNvCxnSpPr/>
            <p:nvPr/>
          </p:nvCxnSpPr>
          <p:spPr>
            <a:xfrm>
              <a:off x="3519522" y="3105150"/>
              <a:ext cx="1100101" cy="0"/>
            </a:xfrm>
            <a:prstGeom prst="straightConnector1">
              <a:avLst/>
            </a:prstGeom>
            <a:noFill/>
            <a:ln w="19050" cap="rnd" cmpd="sng">
              <a:solidFill>
                <a:schemeClr val="lt1"/>
              </a:solidFill>
              <a:prstDash val="solid"/>
              <a:round/>
              <a:headEnd type="triangle" w="med" len="med"/>
              <a:tailEnd type="triangle" w="med" len="med"/>
            </a:ln>
          </p:spPr>
        </p:cxnSp>
        <p:cxnSp>
          <p:nvCxnSpPr>
            <p:cNvPr id="267" name="Google Shape;267;p4"/>
            <p:cNvCxnSpPr/>
            <p:nvPr/>
          </p:nvCxnSpPr>
          <p:spPr>
            <a:xfrm>
              <a:off x="4649167" y="3105150"/>
              <a:ext cx="1152931" cy="0"/>
            </a:xfrm>
            <a:prstGeom prst="straightConnector1">
              <a:avLst/>
            </a:prstGeom>
            <a:noFill/>
            <a:ln w="19050" cap="rnd" cmpd="sng">
              <a:solidFill>
                <a:schemeClr val="lt1"/>
              </a:solidFill>
              <a:prstDash val="solid"/>
              <a:round/>
              <a:headEnd type="triangle" w="med" len="med"/>
              <a:tailEnd type="triangle" w="med" len="med"/>
            </a:ln>
          </p:spPr>
        </p:cxnSp>
        <p:cxnSp>
          <p:nvCxnSpPr>
            <p:cNvPr id="268" name="Google Shape;268;p4"/>
            <p:cNvCxnSpPr/>
            <p:nvPr/>
          </p:nvCxnSpPr>
          <p:spPr>
            <a:xfrm>
              <a:off x="5878298" y="3105150"/>
              <a:ext cx="1208308" cy="0"/>
            </a:xfrm>
            <a:prstGeom prst="straightConnector1">
              <a:avLst/>
            </a:prstGeom>
            <a:noFill/>
            <a:ln w="19050" cap="rnd" cmpd="sng">
              <a:solidFill>
                <a:schemeClr val="lt1"/>
              </a:solidFill>
              <a:prstDash val="solid"/>
              <a:round/>
              <a:headEnd type="triangle" w="med" len="med"/>
              <a:tailEnd type="triangle" w="med" len="med"/>
            </a:ln>
          </p:spPr>
        </p:cxnSp>
        <p:cxnSp>
          <p:nvCxnSpPr>
            <p:cNvPr id="269" name="Google Shape;269;p4"/>
            <p:cNvCxnSpPr/>
            <p:nvPr/>
          </p:nvCxnSpPr>
          <p:spPr>
            <a:xfrm>
              <a:off x="7121644" y="3105150"/>
              <a:ext cx="574556" cy="0"/>
            </a:xfrm>
            <a:prstGeom prst="straightConnector1">
              <a:avLst/>
            </a:prstGeom>
            <a:noFill/>
            <a:ln w="19050" cap="rnd" cmpd="sng">
              <a:solidFill>
                <a:schemeClr val="lt1"/>
              </a:solidFill>
              <a:prstDash val="solid"/>
              <a:round/>
              <a:headEnd type="triangle" w="med" len="med"/>
              <a:tailEnd type="triangle" w="med" len="med"/>
            </a:ln>
          </p:spPr>
        </p:cxnSp>
        <p:sp>
          <p:nvSpPr>
            <p:cNvPr id="270" name="Google Shape;270;p4"/>
            <p:cNvSpPr txBox="1"/>
            <p:nvPr/>
          </p:nvSpPr>
          <p:spPr>
            <a:xfrm>
              <a:off x="2101309" y="1159033"/>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a:solidFill>
                    <a:schemeClr val="lt1"/>
                  </a:solidFill>
                  <a:latin typeface="18 VAG Rounded Light   02390" pitchFamily="2" charset="0"/>
                  <a:ea typeface="Arial"/>
                  <a:cs typeface="Arial"/>
                  <a:sym typeface="Arial"/>
                </a:rPr>
                <a:t>old</a:t>
              </a:r>
              <a:endParaRPr sz="16000" dirty="0">
                <a:latin typeface="18 VAG Rounded Light   02390" pitchFamily="2" charset="0"/>
              </a:endParaRPr>
            </a:p>
          </p:txBody>
        </p:sp>
        <p:sp>
          <p:nvSpPr>
            <p:cNvPr id="271" name="Google Shape;271;p4"/>
            <p:cNvSpPr txBox="1"/>
            <p:nvPr/>
          </p:nvSpPr>
          <p:spPr>
            <a:xfrm>
              <a:off x="2958590" y="1534759"/>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a:solidFill>
                    <a:schemeClr val="lt1"/>
                  </a:solidFill>
                  <a:latin typeface="18 VAG Rounded Light   02390" pitchFamily="2" charset="0"/>
                  <a:ea typeface="Arial"/>
                  <a:cs typeface="Arial"/>
                  <a:sym typeface="Arial"/>
                </a:rPr>
                <a:t>old</a:t>
              </a:r>
              <a:endParaRPr sz="16000" dirty="0">
                <a:latin typeface="18 VAG Rounded Light   02390" pitchFamily="2" charset="0"/>
              </a:endParaRPr>
            </a:p>
          </p:txBody>
        </p:sp>
        <p:sp>
          <p:nvSpPr>
            <p:cNvPr id="272" name="Google Shape;272;p4"/>
            <p:cNvSpPr txBox="1"/>
            <p:nvPr/>
          </p:nvSpPr>
          <p:spPr>
            <a:xfrm>
              <a:off x="3815871" y="1905230"/>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a:solidFill>
                    <a:schemeClr val="lt1"/>
                  </a:solidFill>
                  <a:latin typeface="18 VAG Rounded Light   02390" pitchFamily="2" charset="0"/>
                  <a:ea typeface="Arial"/>
                  <a:cs typeface="Arial"/>
                  <a:sym typeface="Arial"/>
                </a:rPr>
                <a:t>old</a:t>
              </a:r>
              <a:endParaRPr sz="16000" dirty="0">
                <a:latin typeface="18 VAG Rounded Light   02390" pitchFamily="2" charset="0"/>
              </a:endParaRPr>
            </a:p>
          </p:txBody>
        </p:sp>
        <p:sp>
          <p:nvSpPr>
            <p:cNvPr id="273" name="Google Shape;273;p4"/>
            <p:cNvSpPr txBox="1"/>
            <p:nvPr/>
          </p:nvSpPr>
          <p:spPr>
            <a:xfrm>
              <a:off x="4852778" y="2286211"/>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a:solidFill>
                    <a:schemeClr val="lt1"/>
                  </a:solidFill>
                  <a:latin typeface="18 VAG Rounded Light   02390" pitchFamily="2" charset="0"/>
                  <a:ea typeface="Arial"/>
                  <a:cs typeface="Arial"/>
                  <a:sym typeface="Arial"/>
                </a:rPr>
                <a:t>old</a:t>
              </a:r>
              <a:endParaRPr sz="16000" dirty="0">
                <a:latin typeface="18 VAG Rounded Light   02390" pitchFamily="2" charset="0"/>
              </a:endParaRPr>
            </a:p>
          </p:txBody>
        </p:sp>
        <p:sp>
          <p:nvSpPr>
            <p:cNvPr id="274" name="Google Shape;274;p4"/>
            <p:cNvSpPr txBox="1"/>
            <p:nvPr/>
          </p:nvSpPr>
          <p:spPr>
            <a:xfrm>
              <a:off x="6166975" y="2589520"/>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a:solidFill>
                    <a:schemeClr val="lt1"/>
                  </a:solidFill>
                  <a:latin typeface="18 VAG Rounded Light   02390" pitchFamily="2" charset="0"/>
                  <a:ea typeface="Arial"/>
                  <a:cs typeface="Arial"/>
                  <a:sym typeface="Arial"/>
                </a:rPr>
                <a:t>old</a:t>
              </a:r>
              <a:endParaRPr sz="16000" dirty="0">
                <a:latin typeface="18 VAG Rounded Light   02390" pitchFamily="2" charset="0"/>
              </a:endParaRPr>
            </a:p>
          </p:txBody>
        </p:sp>
        <p:sp>
          <p:nvSpPr>
            <p:cNvPr id="275" name="Google Shape;275;p4"/>
            <p:cNvSpPr txBox="1"/>
            <p:nvPr/>
          </p:nvSpPr>
          <p:spPr>
            <a:xfrm>
              <a:off x="5838489" y="1542380"/>
              <a:ext cx="119680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instruction</a:t>
              </a:r>
              <a:endParaRPr sz="16000">
                <a:latin typeface="18 VAG Rounded Light   02390" pitchFamily="2" charset="0"/>
              </a:endParaRPr>
            </a:p>
          </p:txBody>
        </p:sp>
        <p:sp>
          <p:nvSpPr>
            <p:cNvPr id="276" name="Google Shape;276;p4"/>
            <p:cNvSpPr txBox="1"/>
            <p:nvPr/>
          </p:nvSpPr>
          <p:spPr>
            <a:xfrm>
              <a:off x="6034990" y="1895177"/>
              <a:ext cx="126983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register out</a:t>
              </a:r>
              <a:endParaRPr sz="16000">
                <a:latin typeface="18 VAG Rounded Light   02390" pitchFamily="2" charset="0"/>
              </a:endParaRPr>
            </a:p>
          </p:txBody>
        </p:sp>
        <p:sp>
          <p:nvSpPr>
            <p:cNvPr id="277" name="Google Shape;277;p4"/>
            <p:cNvSpPr txBox="1"/>
            <p:nvPr/>
          </p:nvSpPr>
          <p:spPr>
            <a:xfrm>
              <a:off x="6792868" y="2269542"/>
              <a:ext cx="114492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ALU result</a:t>
              </a:r>
              <a:endParaRPr sz="16000">
                <a:latin typeface="18 VAG Rounded Light   02390" pitchFamily="2" charset="0"/>
              </a:endParaRPr>
            </a:p>
          </p:txBody>
        </p:sp>
        <p:sp>
          <p:nvSpPr>
            <p:cNvPr id="278" name="Google Shape;278;p4"/>
            <p:cNvSpPr txBox="1"/>
            <p:nvPr/>
          </p:nvSpPr>
          <p:spPr>
            <a:xfrm>
              <a:off x="7334313" y="2578779"/>
              <a:ext cx="144405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memory data</a:t>
              </a:r>
              <a:endParaRPr sz="16000">
                <a:latin typeface="18 VAG Rounded Light   02390" pitchFamily="2" charset="0"/>
              </a:endParaRPr>
            </a:p>
          </p:txBody>
        </p:sp>
        <p:sp>
          <p:nvSpPr>
            <p:cNvPr id="279" name="Google Shape;279;p4"/>
            <p:cNvSpPr txBox="1"/>
            <p:nvPr/>
          </p:nvSpPr>
          <p:spPr>
            <a:xfrm>
              <a:off x="2785816" y="2827917"/>
              <a:ext cx="3706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dirty="0" err="1">
                  <a:solidFill>
                    <a:schemeClr val="lt1"/>
                  </a:solidFill>
                  <a:latin typeface="18 VAG Rounded Light   02390" pitchFamily="2" charset="0"/>
                  <a:ea typeface="Arial"/>
                  <a:cs typeface="Arial"/>
                  <a:sym typeface="Arial"/>
                </a:rPr>
                <a:t>t</a:t>
              </a:r>
              <a:r>
                <a:rPr lang="en-US" sz="1400" u="none" strike="noStrike" cap="none" baseline="-25000" dirty="0" err="1">
                  <a:solidFill>
                    <a:schemeClr val="lt1"/>
                  </a:solidFill>
                  <a:latin typeface="18 VAG Rounded Light   02390" pitchFamily="2" charset="0"/>
                  <a:ea typeface="Arial"/>
                  <a:cs typeface="Arial"/>
                  <a:sym typeface="Arial"/>
                </a:rPr>
                <a:t>IF</a:t>
              </a:r>
              <a:endParaRPr sz="1400" u="none" strike="noStrike" cap="none" baseline="-25000" dirty="0">
                <a:solidFill>
                  <a:schemeClr val="lt1"/>
                </a:solidFill>
                <a:latin typeface="18 VAG Rounded Light   02390" pitchFamily="2" charset="0"/>
                <a:ea typeface="Arial"/>
                <a:cs typeface="Arial"/>
                <a:sym typeface="Arial"/>
              </a:endParaRPr>
            </a:p>
          </p:txBody>
        </p:sp>
        <p:sp>
          <p:nvSpPr>
            <p:cNvPr id="280" name="Google Shape;280;p4"/>
            <p:cNvSpPr txBox="1"/>
            <p:nvPr/>
          </p:nvSpPr>
          <p:spPr>
            <a:xfrm>
              <a:off x="3866866" y="2808844"/>
              <a:ext cx="39466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t</a:t>
              </a:r>
              <a:r>
                <a:rPr lang="en-US" sz="1400" u="none" strike="noStrike" cap="none" baseline="-25000">
                  <a:solidFill>
                    <a:schemeClr val="lt1"/>
                  </a:solidFill>
                  <a:latin typeface="18 VAG Rounded Light   02390" pitchFamily="2" charset="0"/>
                  <a:ea typeface="Arial"/>
                  <a:cs typeface="Arial"/>
                  <a:sym typeface="Arial"/>
                </a:rPr>
                <a:t>ID</a:t>
              </a:r>
              <a:endParaRPr sz="1400" u="none" strike="noStrike" cap="none" baseline="-25000">
                <a:solidFill>
                  <a:schemeClr val="lt1"/>
                </a:solidFill>
                <a:latin typeface="18 VAG Rounded Light   02390" pitchFamily="2" charset="0"/>
                <a:ea typeface="Arial"/>
                <a:cs typeface="Arial"/>
                <a:sym typeface="Arial"/>
              </a:endParaRPr>
            </a:p>
          </p:txBody>
        </p:sp>
        <p:sp>
          <p:nvSpPr>
            <p:cNvPr id="281" name="Google Shape;281;p4"/>
            <p:cNvSpPr txBox="1"/>
            <p:nvPr/>
          </p:nvSpPr>
          <p:spPr>
            <a:xfrm>
              <a:off x="5114341" y="2799956"/>
              <a:ext cx="41710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t</a:t>
              </a:r>
              <a:r>
                <a:rPr lang="en-US" sz="1400" u="none" strike="noStrike" cap="none" baseline="-25000">
                  <a:solidFill>
                    <a:schemeClr val="lt1"/>
                  </a:solidFill>
                  <a:latin typeface="18 VAG Rounded Light   02390" pitchFamily="2" charset="0"/>
                  <a:ea typeface="Arial"/>
                  <a:cs typeface="Arial"/>
                  <a:sym typeface="Arial"/>
                </a:rPr>
                <a:t>EX</a:t>
              </a:r>
              <a:endParaRPr sz="1400" u="none" strike="noStrike" cap="none" baseline="-25000">
                <a:solidFill>
                  <a:schemeClr val="lt1"/>
                </a:solidFill>
                <a:latin typeface="18 VAG Rounded Light   02390" pitchFamily="2" charset="0"/>
                <a:ea typeface="Arial"/>
                <a:cs typeface="Arial"/>
                <a:sym typeface="Arial"/>
              </a:endParaRPr>
            </a:p>
          </p:txBody>
        </p:sp>
        <p:sp>
          <p:nvSpPr>
            <p:cNvPr id="282" name="Google Shape;282;p4"/>
            <p:cNvSpPr txBox="1"/>
            <p:nvPr/>
          </p:nvSpPr>
          <p:spPr>
            <a:xfrm>
              <a:off x="6371755" y="2806381"/>
              <a:ext cx="59984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t</a:t>
              </a:r>
              <a:r>
                <a:rPr lang="en-US" sz="1400" u="none" strike="noStrike" cap="none" baseline="-25000">
                  <a:solidFill>
                    <a:schemeClr val="lt1"/>
                  </a:solidFill>
                  <a:latin typeface="18 VAG Rounded Light   02390" pitchFamily="2" charset="0"/>
                  <a:ea typeface="Arial"/>
                  <a:cs typeface="Arial"/>
                  <a:sym typeface="Arial"/>
                </a:rPr>
                <a:t>MEM</a:t>
              </a:r>
              <a:endParaRPr sz="1400" u="none" strike="noStrike" cap="none" baseline="-25000">
                <a:solidFill>
                  <a:schemeClr val="lt1"/>
                </a:solidFill>
                <a:latin typeface="18 VAG Rounded Light   02390" pitchFamily="2" charset="0"/>
                <a:ea typeface="Arial"/>
                <a:cs typeface="Arial"/>
                <a:sym typeface="Arial"/>
              </a:endParaRPr>
            </a:p>
          </p:txBody>
        </p:sp>
        <p:sp>
          <p:nvSpPr>
            <p:cNvPr id="283" name="Google Shape;283;p4"/>
            <p:cNvSpPr txBox="1"/>
            <p:nvPr/>
          </p:nvSpPr>
          <p:spPr>
            <a:xfrm>
              <a:off x="7161712" y="2813459"/>
              <a:ext cx="48122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none" strike="noStrike" cap="none">
                  <a:solidFill>
                    <a:schemeClr val="lt1"/>
                  </a:solidFill>
                  <a:latin typeface="18 VAG Rounded Light   02390" pitchFamily="2" charset="0"/>
                  <a:ea typeface="Arial"/>
                  <a:cs typeface="Arial"/>
                  <a:sym typeface="Arial"/>
                </a:rPr>
                <a:t>t</a:t>
              </a:r>
              <a:r>
                <a:rPr lang="en-US" sz="1400" u="none" strike="noStrike" cap="none" baseline="-25000">
                  <a:solidFill>
                    <a:schemeClr val="lt1"/>
                  </a:solidFill>
                  <a:latin typeface="18 VAG Rounded Light   02390" pitchFamily="2" charset="0"/>
                  <a:ea typeface="Arial"/>
                  <a:cs typeface="Arial"/>
                  <a:sym typeface="Arial"/>
                </a:rPr>
                <a:t>WB</a:t>
              </a:r>
              <a:endParaRPr sz="1400" u="none" strike="noStrike" cap="none" baseline="-25000">
                <a:solidFill>
                  <a:schemeClr val="lt1"/>
                </a:solidFill>
                <a:latin typeface="18 VAG Rounded Light   02390" pitchFamily="2" charset="0"/>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286000" y="2571750"/>
            <a:ext cx="6429376" cy="2133600"/>
          </a:xfrm>
        </p:spPr>
        <p:txBody>
          <a:bodyPr>
            <a:noAutofit/>
          </a:bodyPr>
          <a:lstStyle/>
          <a:p>
            <a:r>
              <a:rPr lang="en-US" dirty="0">
                <a:latin typeface="18 VAG Rounded Light   02390" pitchFamily="2" charset="0"/>
              </a:rPr>
              <a:t>Maximum clock frequency </a:t>
            </a:r>
          </a:p>
          <a:p>
            <a:pPr lvl="1"/>
            <a:r>
              <a:rPr lang="en-US" dirty="0">
                <a:latin typeface="18 VAG Rounded Light   02390" pitchFamily="2" charset="0"/>
              </a:rPr>
              <a:t>f</a:t>
            </a:r>
            <a:r>
              <a:rPr lang="en-US" baseline="-25000" dirty="0">
                <a:latin typeface="18 VAG Rounded Light   02390" pitchFamily="2" charset="0"/>
              </a:rPr>
              <a:t>max</a:t>
            </a:r>
            <a:r>
              <a:rPr lang="en-US" dirty="0">
                <a:latin typeface="18 VAG Rounded Light   02390" pitchFamily="2" charset="0"/>
              </a:rPr>
              <a:t> = 1/800ps = 1.25 GHz</a:t>
            </a:r>
          </a:p>
        </p:txBody>
      </p:sp>
      <p:sp>
        <p:nvSpPr>
          <p:cNvPr id="2" name="Title 1"/>
          <p:cNvSpPr>
            <a:spLocks noGrp="1"/>
          </p:cNvSpPr>
          <p:nvPr>
            <p:ph type="title"/>
          </p:nvPr>
        </p:nvSpPr>
        <p:spPr/>
        <p:txBody>
          <a:bodyPr/>
          <a:lstStyle/>
          <a:p>
            <a:r>
              <a:rPr lang="en-US" dirty="0"/>
              <a:t>Instruction Timing</a:t>
            </a:r>
          </a:p>
        </p:txBody>
      </p:sp>
      <p:graphicFrame>
        <p:nvGraphicFramePr>
          <p:cNvPr id="11" name="Content Placeholder 6"/>
          <p:cNvGraphicFramePr>
            <a:graphicFrameLocks/>
          </p:cNvGraphicFramePr>
          <p:nvPr/>
        </p:nvGraphicFramePr>
        <p:xfrm>
          <a:off x="748866" y="773446"/>
          <a:ext cx="8051052" cy="1685472"/>
        </p:xfrm>
        <a:graphic>
          <a:graphicData uri="http://schemas.openxmlformats.org/drawingml/2006/table">
            <a:tbl>
              <a:tblPr firstRow="1" bandRow="1">
                <a:tableStyleId>{5C22544A-7EE6-4342-B048-85BDC9FD1C3A}</a:tableStyleId>
              </a:tblPr>
              <a:tblGrid>
                <a:gridCol w="759679">
                  <a:extLst>
                    <a:ext uri="{9D8B030D-6E8A-4147-A177-3AD203B41FA5}">
                      <a16:colId xmlns:a16="http://schemas.microsoft.com/office/drawing/2014/main" val="20000"/>
                    </a:ext>
                  </a:extLst>
                </a:gridCol>
                <a:gridCol w="1257873">
                  <a:extLst>
                    <a:ext uri="{9D8B030D-6E8A-4147-A177-3AD203B41FA5}">
                      <a16:colId xmlns:a16="http://schemas.microsoft.com/office/drawing/2014/main" val="20001"/>
                    </a:ext>
                  </a:extLst>
                </a:gridCol>
                <a:gridCol w="1257873">
                  <a:extLst>
                    <a:ext uri="{9D8B030D-6E8A-4147-A177-3AD203B41FA5}">
                      <a16:colId xmlns:a16="http://schemas.microsoft.com/office/drawing/2014/main" val="20002"/>
                    </a:ext>
                  </a:extLst>
                </a:gridCol>
                <a:gridCol w="1347722">
                  <a:extLst>
                    <a:ext uri="{9D8B030D-6E8A-4147-A177-3AD203B41FA5}">
                      <a16:colId xmlns:a16="http://schemas.microsoft.com/office/drawing/2014/main" val="20003"/>
                    </a:ext>
                  </a:extLst>
                </a:gridCol>
                <a:gridCol w="1325147">
                  <a:extLst>
                    <a:ext uri="{9D8B030D-6E8A-4147-A177-3AD203B41FA5}">
                      <a16:colId xmlns:a16="http://schemas.microsoft.com/office/drawing/2014/main" val="20004"/>
                    </a:ext>
                  </a:extLst>
                </a:gridCol>
                <a:gridCol w="1362346">
                  <a:extLst>
                    <a:ext uri="{9D8B030D-6E8A-4147-A177-3AD203B41FA5}">
                      <a16:colId xmlns:a16="http://schemas.microsoft.com/office/drawing/2014/main" val="20005"/>
                    </a:ext>
                  </a:extLst>
                </a:gridCol>
                <a:gridCol w="740412">
                  <a:extLst>
                    <a:ext uri="{9D8B030D-6E8A-4147-A177-3AD203B41FA5}">
                      <a16:colId xmlns:a16="http://schemas.microsoft.com/office/drawing/2014/main" val="20006"/>
                    </a:ext>
                  </a:extLst>
                </a:gridCol>
              </a:tblGrid>
              <a:tr h="277717">
                <a:tc>
                  <a:txBody>
                    <a:bodyPr/>
                    <a:lstStyle/>
                    <a:p>
                      <a:pPr algn="ctr"/>
                      <a:r>
                        <a:rPr lang="en-US" sz="1400" b="0" i="0" dirty="0" err="1">
                          <a:solidFill>
                            <a:schemeClr val="tx1"/>
                          </a:solidFill>
                          <a:latin typeface="18 VAG Rounded Light   02390" pitchFamily="2" charset="0"/>
                        </a:rPr>
                        <a:t>Instr</a:t>
                      </a: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IF = 200ps</a:t>
                      </a:r>
                    </a:p>
                  </a:txBody>
                  <a:tcPr marL="90070" marR="90070" marT="33776" marB="33776">
                    <a:noFill/>
                  </a:tcPr>
                </a:tc>
                <a:tc>
                  <a:txBody>
                    <a:bodyPr/>
                    <a:lstStyle/>
                    <a:p>
                      <a:pPr algn="ctr"/>
                      <a:r>
                        <a:rPr lang="en-US" sz="1400" b="0" i="0" dirty="0">
                          <a:solidFill>
                            <a:schemeClr val="tx1"/>
                          </a:solidFill>
                          <a:latin typeface="18 VAG Rounded Light   02390" pitchFamily="2" charset="0"/>
                        </a:rPr>
                        <a:t>ID = 100ps</a:t>
                      </a:r>
                    </a:p>
                  </a:txBody>
                  <a:tcPr marL="90070" marR="90070" marT="33776" marB="33776">
                    <a:noFill/>
                  </a:tcPr>
                </a:tc>
                <a:tc>
                  <a:txBody>
                    <a:bodyPr/>
                    <a:lstStyle/>
                    <a:p>
                      <a:pPr algn="ctr"/>
                      <a:r>
                        <a:rPr lang="en-US" sz="1400" b="0" i="0" dirty="0">
                          <a:solidFill>
                            <a:schemeClr val="tx1"/>
                          </a:solidFill>
                          <a:latin typeface="18 VAG Rounded Light   02390" pitchFamily="2" charset="0"/>
                        </a:rPr>
                        <a:t>ALU = 200ps</a:t>
                      </a:r>
                    </a:p>
                  </a:txBody>
                  <a:tcPr marL="90070" marR="90070" marT="33776" marB="33776">
                    <a:noFill/>
                  </a:tcPr>
                </a:tc>
                <a:tc>
                  <a:txBody>
                    <a:bodyPr/>
                    <a:lstStyle/>
                    <a:p>
                      <a:pPr algn="ctr"/>
                      <a:r>
                        <a:rPr lang="en-US" sz="1400" b="0" i="0" dirty="0">
                          <a:solidFill>
                            <a:schemeClr val="tx1"/>
                          </a:solidFill>
                          <a:latin typeface="18 VAG Rounded Light   02390" pitchFamily="2" charset="0"/>
                        </a:rPr>
                        <a:t>MEM=200ps</a:t>
                      </a:r>
                    </a:p>
                  </a:txBody>
                  <a:tcPr marL="90070" marR="90070" marT="33776" marB="33776">
                    <a:noFill/>
                  </a:tcPr>
                </a:tc>
                <a:tc>
                  <a:txBody>
                    <a:bodyPr/>
                    <a:lstStyle/>
                    <a:p>
                      <a:pPr algn="ctr"/>
                      <a:r>
                        <a:rPr lang="en-US" sz="1400" b="0" i="0" dirty="0">
                          <a:solidFill>
                            <a:schemeClr val="tx1"/>
                          </a:solidFill>
                          <a:latin typeface="18 VAG Rounded Light   02390" pitchFamily="2" charset="0"/>
                        </a:rPr>
                        <a:t>WB</a:t>
                      </a:r>
                      <a:r>
                        <a:rPr lang="en-US" sz="1400" b="0" i="0" baseline="0" dirty="0">
                          <a:solidFill>
                            <a:schemeClr val="tx1"/>
                          </a:solidFill>
                          <a:latin typeface="18 VAG Rounded Light   02390" pitchFamily="2" charset="0"/>
                        </a:rPr>
                        <a:t> = 100ps</a:t>
                      </a: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Total</a:t>
                      </a:r>
                    </a:p>
                  </a:txBody>
                  <a:tcPr marL="90070" marR="90070" marT="33776" marB="33776">
                    <a:noFill/>
                  </a:tcPr>
                </a:tc>
                <a:extLst>
                  <a:ext uri="{0D108BD9-81ED-4DB2-BD59-A6C34878D82A}">
                    <a16:rowId xmlns:a16="http://schemas.microsoft.com/office/drawing/2014/main" val="10000"/>
                  </a:ext>
                </a:extLst>
              </a:tr>
              <a:tr h="277717">
                <a:tc>
                  <a:txBody>
                    <a:bodyPr/>
                    <a:lstStyle/>
                    <a:p>
                      <a:pPr algn="ctr"/>
                      <a:r>
                        <a:rPr lang="en-US" sz="1400" b="1" i="0" dirty="0">
                          <a:solidFill>
                            <a:schemeClr val="tx1"/>
                          </a:solidFill>
                          <a:latin typeface="Courier New" panose="02070309020205020404" pitchFamily="49" charset="0"/>
                        </a:rPr>
                        <a:t>add</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600ps</a:t>
                      </a:r>
                    </a:p>
                  </a:txBody>
                  <a:tcPr marL="90070" marR="90070" marT="33776" marB="33776">
                    <a:noFill/>
                  </a:tcPr>
                </a:tc>
                <a:extLst>
                  <a:ext uri="{0D108BD9-81ED-4DB2-BD59-A6C34878D82A}">
                    <a16:rowId xmlns:a16="http://schemas.microsoft.com/office/drawing/2014/main" val="10001"/>
                  </a:ext>
                </a:extLst>
              </a:tr>
              <a:tr h="277717">
                <a:tc>
                  <a:txBody>
                    <a:bodyPr/>
                    <a:lstStyle/>
                    <a:p>
                      <a:pPr algn="ctr"/>
                      <a:r>
                        <a:rPr lang="en-US" sz="1400" b="1" i="0" dirty="0" err="1">
                          <a:solidFill>
                            <a:schemeClr val="tx1"/>
                          </a:solidFill>
                          <a:latin typeface="Courier New" panose="02070309020205020404" pitchFamily="49" charset="0"/>
                        </a:rPr>
                        <a:t>beq</a:t>
                      </a:r>
                      <a:endParaRPr lang="en-US" sz="1400" b="1" i="0" dirty="0">
                        <a:solidFill>
                          <a:schemeClr val="tx1"/>
                        </a:solidFill>
                        <a:latin typeface="Courier New" panose="02070309020205020404" pitchFamily="49"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500ps</a:t>
                      </a:r>
                    </a:p>
                  </a:txBody>
                  <a:tcPr marL="90070" marR="90070" marT="33776" marB="33776">
                    <a:noFill/>
                  </a:tcPr>
                </a:tc>
                <a:extLst>
                  <a:ext uri="{0D108BD9-81ED-4DB2-BD59-A6C34878D82A}">
                    <a16:rowId xmlns:a16="http://schemas.microsoft.com/office/drawing/2014/main" val="10002"/>
                  </a:ext>
                </a:extLst>
              </a:tr>
              <a:tr h="277717">
                <a:tc>
                  <a:txBody>
                    <a:bodyPr/>
                    <a:lstStyle/>
                    <a:p>
                      <a:pPr algn="ctr"/>
                      <a:r>
                        <a:rPr lang="en-US" sz="1400" b="1" i="0" dirty="0" err="1">
                          <a:solidFill>
                            <a:schemeClr val="tx1"/>
                          </a:solidFill>
                          <a:latin typeface="Courier New" panose="02070309020205020404" pitchFamily="49" charset="0"/>
                        </a:rPr>
                        <a:t>jal</a:t>
                      </a:r>
                      <a:endParaRPr lang="en-US" sz="1400" b="1" i="0" dirty="0">
                        <a:solidFill>
                          <a:schemeClr val="tx1"/>
                        </a:solidFill>
                        <a:latin typeface="Courier New" panose="02070309020205020404" pitchFamily="49"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500ps</a:t>
                      </a:r>
                    </a:p>
                  </a:txBody>
                  <a:tcPr marL="90070" marR="90070" marT="33776" marB="33776">
                    <a:noFill/>
                  </a:tcPr>
                </a:tc>
                <a:extLst>
                  <a:ext uri="{0D108BD9-81ED-4DB2-BD59-A6C34878D82A}">
                    <a16:rowId xmlns:a16="http://schemas.microsoft.com/office/drawing/2014/main" val="10003"/>
                  </a:ext>
                </a:extLst>
              </a:tr>
              <a:tr h="277717">
                <a:tc>
                  <a:txBody>
                    <a:bodyPr/>
                    <a:lstStyle/>
                    <a:p>
                      <a:pPr algn="ctr"/>
                      <a:r>
                        <a:rPr lang="en-US" sz="1400" b="1" i="0" dirty="0" err="1">
                          <a:solidFill>
                            <a:schemeClr val="tx1"/>
                          </a:solidFill>
                          <a:latin typeface="Courier New" panose="02070309020205020404" pitchFamily="49" charset="0"/>
                        </a:rPr>
                        <a:t>lw</a:t>
                      </a:r>
                      <a:endParaRPr lang="en-US" sz="1400" b="1" i="0" dirty="0">
                        <a:solidFill>
                          <a:schemeClr val="tx1"/>
                        </a:solidFill>
                        <a:latin typeface="Courier New" panose="02070309020205020404" pitchFamily="49"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800ps</a:t>
                      </a:r>
                    </a:p>
                  </a:txBody>
                  <a:tcPr marL="90070" marR="90070" marT="33776" marB="33776">
                    <a:noFill/>
                  </a:tcPr>
                </a:tc>
                <a:extLst>
                  <a:ext uri="{0D108BD9-81ED-4DB2-BD59-A6C34878D82A}">
                    <a16:rowId xmlns:a16="http://schemas.microsoft.com/office/drawing/2014/main" val="10004"/>
                  </a:ext>
                </a:extLst>
              </a:tr>
              <a:tr h="277717">
                <a:tc>
                  <a:txBody>
                    <a:bodyPr/>
                    <a:lstStyle/>
                    <a:p>
                      <a:pPr algn="ctr"/>
                      <a:r>
                        <a:rPr lang="en-US" sz="1400" b="1" i="0" dirty="0" err="1">
                          <a:solidFill>
                            <a:schemeClr val="tx1"/>
                          </a:solidFill>
                          <a:latin typeface="Courier New" panose="02070309020205020404" pitchFamily="49" charset="0"/>
                        </a:rPr>
                        <a:t>sw</a:t>
                      </a:r>
                      <a:endParaRPr lang="en-US" sz="1400" b="1" i="0" dirty="0">
                        <a:solidFill>
                          <a:schemeClr val="tx1"/>
                        </a:solidFill>
                        <a:latin typeface="Courier New" panose="02070309020205020404" pitchFamily="49"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r>
                        <a:rPr lang="en-US" sz="1400" b="0" i="0" dirty="0">
                          <a:solidFill>
                            <a:schemeClr val="tx1"/>
                          </a:solidFill>
                          <a:latin typeface="18 VAG Rounded Light   02390" pitchFamily="2" charset="0"/>
                        </a:rPr>
                        <a:t>X</a:t>
                      </a:r>
                    </a:p>
                  </a:txBody>
                  <a:tcPr marL="90070" marR="90070" marT="33776" marB="33776">
                    <a:noFill/>
                  </a:tcPr>
                </a:tc>
                <a:tc>
                  <a:txBody>
                    <a:bodyPr/>
                    <a:lstStyle/>
                    <a:p>
                      <a:pPr algn="ctr"/>
                      <a:endParaRPr lang="en-US" sz="1400" b="0" i="0" dirty="0">
                        <a:solidFill>
                          <a:schemeClr val="tx1"/>
                        </a:solidFill>
                        <a:latin typeface="18 VAG Rounded Light   02390" pitchFamily="2" charset="0"/>
                      </a:endParaRPr>
                    </a:p>
                  </a:txBody>
                  <a:tcPr marL="90070" marR="90070" marT="33776" marB="33776">
                    <a:noFill/>
                  </a:tcPr>
                </a:tc>
                <a:tc>
                  <a:txBody>
                    <a:bodyPr/>
                    <a:lstStyle/>
                    <a:p>
                      <a:pPr algn="ctr"/>
                      <a:r>
                        <a:rPr lang="en-US" sz="1400" b="0" i="0" dirty="0">
                          <a:solidFill>
                            <a:schemeClr val="tx1"/>
                          </a:solidFill>
                          <a:latin typeface="18 VAG Rounded Light   02390" pitchFamily="2" charset="0"/>
                        </a:rPr>
                        <a:t>700ps</a:t>
                      </a:r>
                    </a:p>
                  </a:txBody>
                  <a:tcPr marL="90070" marR="90070" marT="33776" marB="33776">
                    <a:noFill/>
                  </a:tcPr>
                </a:tc>
                <a:extLst>
                  <a:ext uri="{0D108BD9-81ED-4DB2-BD59-A6C34878D82A}">
                    <a16:rowId xmlns:a16="http://schemas.microsoft.com/office/drawing/2014/main" val="10005"/>
                  </a:ext>
                </a:extLst>
              </a:tr>
            </a:tbl>
          </a:graphicData>
        </a:graphic>
      </p:graphicFrame>
      <p:sp>
        <p:nvSpPr>
          <p:cNvPr id="12" name="Rectangle 11"/>
          <p:cNvSpPr/>
          <p:nvPr/>
        </p:nvSpPr>
        <p:spPr>
          <a:xfrm>
            <a:off x="687648" y="1891205"/>
            <a:ext cx="8173487" cy="288758"/>
          </a:xfrm>
          <a:prstGeom prst="rect">
            <a:avLst/>
          </a:prstGeom>
          <a:noFill/>
          <a:ln w="57150">
            <a:solidFill>
              <a:srgbClr val="D8E1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en-US" sz="1800">
              <a:solidFill>
                <a:prstClr val="white"/>
              </a:solidFill>
              <a:latin typeface="18 VAG Rounded Light   02390" pitchFamily="2" charset="0"/>
            </a:endParaRPr>
          </a:p>
        </p:txBody>
      </p:sp>
    </p:spTree>
    <p:extLst>
      <p:ext uri="{BB962C8B-B14F-4D97-AF65-F5344CB8AC3E}">
        <p14:creationId xmlns:p14="http://schemas.microsoft.com/office/powerpoint/2010/main" val="415284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
          <p:cNvSpPr txBox="1">
            <a:spLocks noGrp="1"/>
          </p:cNvSpPr>
          <p:nvPr>
            <p:ph idx="1"/>
          </p:nvPr>
        </p:nvSpPr>
        <p:spPr>
          <a:xfrm>
            <a:off x="838200" y="670527"/>
            <a:ext cx="7877176" cy="4024313"/>
          </a:xfrm>
        </p:spPr>
        <p:txBody>
          <a:bodyPr/>
          <a:lstStyle/>
          <a:p>
            <a:pPr lvl="0"/>
            <a:r>
              <a:rPr lang="en-US" dirty="0"/>
              <a:t>“Our” Single-cycle RISC-V CPU executes </a:t>
            </a:r>
            <a:r>
              <a:rPr lang="en-US" dirty="0" err="1"/>
              <a:t>instrs</a:t>
            </a:r>
            <a:r>
              <a:rPr lang="en-US" dirty="0"/>
              <a:t> at 1.25 GHz</a:t>
            </a:r>
          </a:p>
          <a:p>
            <a:pPr lvl="1"/>
            <a:r>
              <a:rPr lang="en-US" dirty="0"/>
              <a:t>1 instruction every 800 </a:t>
            </a:r>
            <a:r>
              <a:rPr lang="en-US" dirty="0" err="1"/>
              <a:t>ps</a:t>
            </a:r>
            <a:endParaRPr lang="en-US" dirty="0"/>
          </a:p>
          <a:p>
            <a:pPr lvl="0"/>
            <a:r>
              <a:rPr lang="en-US" dirty="0"/>
              <a:t>Can we improve its performance?</a:t>
            </a:r>
          </a:p>
          <a:p>
            <a:pPr lvl="1"/>
            <a:r>
              <a:rPr lang="en-US" dirty="0"/>
              <a:t>What do we mean with this statement?</a:t>
            </a:r>
          </a:p>
          <a:p>
            <a:pPr lvl="1"/>
            <a:r>
              <a:rPr lang="en-US" dirty="0"/>
              <a:t>Not so obvious:</a:t>
            </a:r>
          </a:p>
          <a:p>
            <a:pPr lvl="2"/>
            <a:r>
              <a:rPr lang="en-US" dirty="0"/>
              <a:t>Quicker response time, so one job finishes faster?</a:t>
            </a:r>
          </a:p>
          <a:p>
            <a:pPr lvl="2"/>
            <a:r>
              <a:rPr lang="en-US" dirty="0"/>
              <a:t>More jobs per unit time (e.g. web server returning pages, spoken words recognized)?</a:t>
            </a:r>
          </a:p>
          <a:p>
            <a:pPr lvl="2"/>
            <a:r>
              <a:rPr lang="en-US" dirty="0"/>
              <a:t>Longer battery life?</a:t>
            </a:r>
          </a:p>
          <a:p>
            <a:pPr lvl="2"/>
            <a:endParaRPr lang="en-US" dirty="0"/>
          </a:p>
        </p:txBody>
      </p:sp>
      <p:sp>
        <p:nvSpPr>
          <p:cNvPr id="297" name="Google Shape;297;p6"/>
          <p:cNvSpPr txBox="1">
            <a:spLocks noGrp="1"/>
          </p:cNvSpPr>
          <p:nvPr>
            <p:ph type="title"/>
          </p:nvPr>
        </p:nvSpPr>
        <p:spPr/>
        <p:txBody>
          <a:bodyPr/>
          <a:lstStyle/>
          <a:p>
            <a:pPr lvl="0"/>
            <a:r>
              <a:rPr lang="en-US"/>
              <a:t>Performance Measures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303" name="Google Shape;303;p7"/>
          <p:cNvGraphicFramePr/>
          <p:nvPr>
            <p:extLst>
              <p:ext uri="{D42A27DB-BD31-4B8C-83A1-F6EECF244321}">
                <p14:modId xmlns:p14="http://schemas.microsoft.com/office/powerpoint/2010/main" val="3521848307"/>
              </p:ext>
            </p:extLst>
          </p:nvPr>
        </p:nvGraphicFramePr>
        <p:xfrm>
          <a:off x="838200" y="1422835"/>
          <a:ext cx="7910070" cy="1321100"/>
        </p:xfrm>
        <a:graphic>
          <a:graphicData uri="http://schemas.openxmlformats.org/drawingml/2006/table">
            <a:tbl>
              <a:tblPr firstRow="1" bandRow="1">
                <a:tableStyleId>{9D7B26C5-4107-4FEC-AEDC-1716B250A1EF}</a:tableStyleId>
              </a:tblPr>
              <a:tblGrid>
                <a:gridCol w="2310599">
                  <a:extLst>
                    <a:ext uri="{9D8B030D-6E8A-4147-A177-3AD203B41FA5}">
                      <a16:colId xmlns:a16="http://schemas.microsoft.com/office/drawing/2014/main" val="20000"/>
                    </a:ext>
                  </a:extLst>
                </a:gridCol>
                <a:gridCol w="2654652">
                  <a:extLst>
                    <a:ext uri="{9D8B030D-6E8A-4147-A177-3AD203B41FA5}">
                      <a16:colId xmlns:a16="http://schemas.microsoft.com/office/drawing/2014/main" val="20001"/>
                    </a:ext>
                  </a:extLst>
                </a:gridCol>
                <a:gridCol w="2944819">
                  <a:extLst>
                    <a:ext uri="{9D8B030D-6E8A-4147-A177-3AD203B41FA5}">
                      <a16:colId xmlns:a16="http://schemas.microsoft.com/office/drawing/2014/main" val="20002"/>
                    </a:ext>
                  </a:extLst>
                </a:gridCol>
              </a:tblGrid>
              <a:tr h="314200">
                <a:tc>
                  <a:txBody>
                    <a:bodyPr/>
                    <a:lstStyle/>
                    <a:p>
                      <a:pPr marL="0" marR="0" lvl="0" indent="0" algn="l" rtl="0">
                        <a:spcBef>
                          <a:spcPts val="0"/>
                        </a:spcBef>
                        <a:spcAft>
                          <a:spcPts val="0"/>
                        </a:spcAft>
                        <a:buNone/>
                      </a:pPr>
                      <a:endParaRPr sz="1600" b="1" i="0" dirty="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1600" b="1" i="0" dirty="0">
                          <a:solidFill>
                            <a:schemeClr val="lt1"/>
                          </a:solidFill>
                          <a:latin typeface="18 VAG Rounded Bold   07390" pitchFamily="2" charset="0"/>
                          <a:sym typeface="Arial"/>
                        </a:rPr>
                        <a:t>Sports Car</a:t>
                      </a:r>
                      <a:endParaRPr b="1" i="0" dirty="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1600" b="1" i="0">
                          <a:solidFill>
                            <a:schemeClr val="lt1"/>
                          </a:solidFill>
                          <a:latin typeface="18 VAG Rounded Bold   07390" pitchFamily="2" charset="0"/>
                          <a:sym typeface="Arial"/>
                        </a:rPr>
                        <a:t>Bus</a:t>
                      </a:r>
                      <a:endParaRPr b="1" i="0">
                        <a:latin typeface="18 VAG Rounded Bold   07390" pitchFamily="2" charset="0"/>
                      </a:endParaRPr>
                    </a:p>
                  </a:txBody>
                  <a:tcPr marL="91450" marR="91450" marT="34300" marB="34300"/>
                </a:tc>
                <a:extLst>
                  <a:ext uri="{0D108BD9-81ED-4DB2-BD59-A6C34878D82A}">
                    <a16:rowId xmlns:a16="http://schemas.microsoft.com/office/drawing/2014/main" val="10000"/>
                  </a:ext>
                </a:extLst>
              </a:tr>
              <a:tr h="378500">
                <a:tc>
                  <a:txBody>
                    <a:bodyPr/>
                    <a:lstStyle/>
                    <a:p>
                      <a:pPr marL="0" marR="0" lvl="0" indent="0" algn="l" rtl="0">
                        <a:spcBef>
                          <a:spcPts val="0"/>
                        </a:spcBef>
                        <a:spcAft>
                          <a:spcPts val="0"/>
                        </a:spcAft>
                        <a:buNone/>
                      </a:pPr>
                      <a:r>
                        <a:rPr lang="en-US" sz="1600" b="1" i="0" dirty="0">
                          <a:solidFill>
                            <a:schemeClr val="lt1"/>
                          </a:solidFill>
                          <a:latin typeface="18 VAG Rounded Bold   07390" pitchFamily="2" charset="0"/>
                          <a:sym typeface="Arial"/>
                        </a:rPr>
                        <a:t>Passenger Capacity</a:t>
                      </a:r>
                      <a:endParaRPr sz="1600" b="1" i="0" dirty="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2</a:t>
                      </a:r>
                      <a:endParaRPr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a:solidFill>
                            <a:schemeClr val="lt1"/>
                          </a:solidFill>
                          <a:latin typeface="18 VAG Rounded Light   02390" pitchFamily="2" charset="0"/>
                          <a:sym typeface="Arial"/>
                        </a:rPr>
                        <a:t>50</a:t>
                      </a:r>
                      <a:endParaRPr b="0" i="0">
                        <a:latin typeface="18 VAG Rounded Light   02390" pitchFamily="2" charset="0"/>
                      </a:endParaRPr>
                    </a:p>
                  </a:txBody>
                  <a:tcPr marL="91450" marR="91450" marT="34300" marB="34300"/>
                </a:tc>
                <a:extLst>
                  <a:ext uri="{0D108BD9-81ED-4DB2-BD59-A6C34878D82A}">
                    <a16:rowId xmlns:a16="http://schemas.microsoft.com/office/drawing/2014/main" val="10001"/>
                  </a:ext>
                </a:extLst>
              </a:tr>
              <a:tr h="314200">
                <a:tc>
                  <a:txBody>
                    <a:bodyPr/>
                    <a:lstStyle/>
                    <a:p>
                      <a:pPr marL="0" marR="0" lvl="0" indent="0" algn="l" rtl="0">
                        <a:spcBef>
                          <a:spcPts val="0"/>
                        </a:spcBef>
                        <a:spcAft>
                          <a:spcPts val="0"/>
                        </a:spcAft>
                        <a:buNone/>
                      </a:pPr>
                      <a:r>
                        <a:rPr lang="en-US" sz="1600" b="1" i="0">
                          <a:solidFill>
                            <a:schemeClr val="lt1"/>
                          </a:solidFill>
                          <a:latin typeface="18 VAG Rounded Bold   07390" pitchFamily="2" charset="0"/>
                          <a:sym typeface="Arial"/>
                        </a:rPr>
                        <a:t>Travel Speed</a:t>
                      </a:r>
                      <a:endParaRPr sz="1600" b="1" i="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200 mph</a:t>
                      </a:r>
                      <a:endParaRPr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50 mph</a:t>
                      </a:r>
                      <a:endParaRPr b="0" i="0" dirty="0">
                        <a:latin typeface="18 VAG Rounded Light   02390" pitchFamily="2" charset="0"/>
                      </a:endParaRPr>
                    </a:p>
                  </a:txBody>
                  <a:tcPr marL="91450" marR="91450" marT="34300" marB="34300"/>
                </a:tc>
                <a:extLst>
                  <a:ext uri="{0D108BD9-81ED-4DB2-BD59-A6C34878D82A}">
                    <a16:rowId xmlns:a16="http://schemas.microsoft.com/office/drawing/2014/main" val="10002"/>
                  </a:ext>
                </a:extLst>
              </a:tr>
              <a:tr h="314200">
                <a:tc>
                  <a:txBody>
                    <a:bodyPr/>
                    <a:lstStyle/>
                    <a:p>
                      <a:pPr marL="0" marR="0" lvl="0" indent="0" algn="l" rtl="0">
                        <a:spcBef>
                          <a:spcPts val="0"/>
                        </a:spcBef>
                        <a:spcAft>
                          <a:spcPts val="0"/>
                        </a:spcAft>
                        <a:buNone/>
                      </a:pPr>
                      <a:r>
                        <a:rPr lang="en-US" sz="1600" b="1" i="0">
                          <a:solidFill>
                            <a:schemeClr val="lt1"/>
                          </a:solidFill>
                          <a:latin typeface="18 VAG Rounded Bold   07390" pitchFamily="2" charset="0"/>
                          <a:sym typeface="Arial"/>
                        </a:rPr>
                        <a:t>Gas Mileage</a:t>
                      </a:r>
                      <a:endParaRPr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5 mpg</a:t>
                      </a:r>
                      <a:endParaRPr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2 mpg</a:t>
                      </a:r>
                      <a:endParaRPr b="0" i="0" dirty="0">
                        <a:latin typeface="18 VAG Rounded Light   02390" pitchFamily="2" charset="0"/>
                      </a:endParaRPr>
                    </a:p>
                  </a:txBody>
                  <a:tcPr marL="91450" marR="91450" marT="34300" marB="34300"/>
                </a:tc>
                <a:extLst>
                  <a:ext uri="{0D108BD9-81ED-4DB2-BD59-A6C34878D82A}">
                    <a16:rowId xmlns:a16="http://schemas.microsoft.com/office/drawing/2014/main" val="10003"/>
                  </a:ext>
                </a:extLst>
              </a:tr>
            </a:tbl>
          </a:graphicData>
        </a:graphic>
      </p:graphicFrame>
      <p:sp>
        <p:nvSpPr>
          <p:cNvPr id="304" name="Google Shape;304;p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Transportation Analogy</a:t>
            </a:r>
            <a:endParaRPr/>
          </a:p>
        </p:txBody>
      </p:sp>
      <p:graphicFrame>
        <p:nvGraphicFramePr>
          <p:cNvPr id="305" name="Google Shape;305;p7"/>
          <p:cNvGraphicFramePr/>
          <p:nvPr>
            <p:extLst>
              <p:ext uri="{D42A27DB-BD31-4B8C-83A1-F6EECF244321}">
                <p14:modId xmlns:p14="http://schemas.microsoft.com/office/powerpoint/2010/main" val="2915008227"/>
              </p:ext>
            </p:extLst>
          </p:nvPr>
        </p:nvGraphicFramePr>
        <p:xfrm>
          <a:off x="838200" y="3225579"/>
          <a:ext cx="8012725" cy="1371600"/>
        </p:xfrm>
        <a:graphic>
          <a:graphicData uri="http://schemas.openxmlformats.org/drawingml/2006/table">
            <a:tbl>
              <a:tblPr firstRow="1" bandRow="1">
                <a:tableStyleId>{9D7B26C5-4107-4FEC-AEDC-1716B250A1EF}</a:tableStyleId>
              </a:tblPr>
              <a:tblGrid>
                <a:gridCol w="2333573">
                  <a:extLst>
                    <a:ext uri="{9D8B030D-6E8A-4147-A177-3AD203B41FA5}">
                      <a16:colId xmlns:a16="http://schemas.microsoft.com/office/drawing/2014/main" val="20000"/>
                    </a:ext>
                  </a:extLst>
                </a:gridCol>
                <a:gridCol w="2696163">
                  <a:extLst>
                    <a:ext uri="{9D8B030D-6E8A-4147-A177-3AD203B41FA5}">
                      <a16:colId xmlns:a16="http://schemas.microsoft.com/office/drawing/2014/main" val="20001"/>
                    </a:ext>
                  </a:extLst>
                </a:gridCol>
                <a:gridCol w="2982989">
                  <a:extLst>
                    <a:ext uri="{9D8B030D-6E8A-4147-A177-3AD203B41FA5}">
                      <a16:colId xmlns:a16="http://schemas.microsoft.com/office/drawing/2014/main" val="20002"/>
                    </a:ext>
                  </a:extLst>
                </a:gridCol>
              </a:tblGrid>
              <a:tr h="342900">
                <a:tc>
                  <a:txBody>
                    <a:bodyPr/>
                    <a:lstStyle/>
                    <a:p>
                      <a:pPr marL="0" marR="0" lvl="0" indent="0" algn="ctr" rtl="0">
                        <a:spcBef>
                          <a:spcPts val="0"/>
                        </a:spcBef>
                        <a:spcAft>
                          <a:spcPts val="0"/>
                        </a:spcAft>
                        <a:buNone/>
                      </a:pPr>
                      <a:endParaRPr sz="1600" b="1" i="0" dirty="0">
                        <a:solidFill>
                          <a:schemeClr val="tx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1600" b="1" i="0" dirty="0">
                          <a:solidFill>
                            <a:schemeClr val="tx1"/>
                          </a:solidFill>
                          <a:latin typeface="18 VAG Rounded Bold   07390" pitchFamily="2" charset="0"/>
                          <a:sym typeface="Arial"/>
                        </a:rPr>
                        <a:t>Sports Car</a:t>
                      </a:r>
                      <a:endParaRPr sz="2000" b="1" i="0" dirty="0">
                        <a:solidFill>
                          <a:schemeClr val="tx1"/>
                        </a:solidFill>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1600" b="1" i="0" dirty="0">
                          <a:solidFill>
                            <a:schemeClr val="tx1"/>
                          </a:solidFill>
                          <a:latin typeface="18 VAG Rounded Bold   07390" pitchFamily="2" charset="0"/>
                          <a:sym typeface="Arial"/>
                        </a:rPr>
                        <a:t>Bus</a:t>
                      </a:r>
                      <a:endParaRPr sz="2000" b="1" i="0" dirty="0">
                        <a:solidFill>
                          <a:schemeClr val="tx1"/>
                        </a:solidFill>
                        <a:latin typeface="18 VAG Rounded Bold   07390" pitchFamily="2" charset="0"/>
                      </a:endParaRPr>
                    </a:p>
                  </a:txBody>
                  <a:tcPr marL="91450" marR="91450" marT="34300" marB="34300"/>
                </a:tc>
                <a:extLst>
                  <a:ext uri="{0D108BD9-81ED-4DB2-BD59-A6C34878D82A}">
                    <a16:rowId xmlns:a16="http://schemas.microsoft.com/office/drawing/2014/main" val="10000"/>
                  </a:ext>
                </a:extLst>
              </a:tr>
              <a:tr h="342900">
                <a:tc>
                  <a:txBody>
                    <a:bodyPr/>
                    <a:lstStyle/>
                    <a:p>
                      <a:pPr marL="0" marR="0" lvl="0" indent="0" algn="l" rtl="0">
                        <a:spcBef>
                          <a:spcPts val="0"/>
                        </a:spcBef>
                        <a:spcAft>
                          <a:spcPts val="0"/>
                        </a:spcAft>
                        <a:buNone/>
                      </a:pPr>
                      <a:r>
                        <a:rPr lang="en-US" sz="1600" b="1" i="0" dirty="0">
                          <a:solidFill>
                            <a:schemeClr val="lt1"/>
                          </a:solidFill>
                          <a:latin typeface="18 VAG Rounded Bold   07390" pitchFamily="2" charset="0"/>
                          <a:sym typeface="Arial"/>
                        </a:rPr>
                        <a:t>Travel Time</a:t>
                      </a:r>
                      <a:endParaRPr sz="2000" b="1" i="0" dirty="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15 min</a:t>
                      </a:r>
                      <a:endParaRPr sz="2000"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a:solidFill>
                            <a:schemeClr val="lt1"/>
                          </a:solidFill>
                          <a:latin typeface="18 VAG Rounded Light   02390" pitchFamily="2" charset="0"/>
                          <a:sym typeface="Arial"/>
                        </a:rPr>
                        <a:t>60 min</a:t>
                      </a:r>
                      <a:endParaRPr sz="2000" b="0" i="0">
                        <a:latin typeface="18 VAG Rounded Light   02390" pitchFamily="2" charset="0"/>
                      </a:endParaRPr>
                    </a:p>
                  </a:txBody>
                  <a:tcPr marL="91450" marR="91450" marT="34300" marB="34300"/>
                </a:tc>
                <a:extLst>
                  <a:ext uri="{0D108BD9-81ED-4DB2-BD59-A6C34878D82A}">
                    <a16:rowId xmlns:a16="http://schemas.microsoft.com/office/drawing/2014/main" val="10001"/>
                  </a:ext>
                </a:extLst>
              </a:tr>
              <a:tr h="342900">
                <a:tc>
                  <a:txBody>
                    <a:bodyPr/>
                    <a:lstStyle/>
                    <a:p>
                      <a:pPr marL="0" marR="0" lvl="0" indent="0" algn="l" rtl="0">
                        <a:spcBef>
                          <a:spcPts val="0"/>
                        </a:spcBef>
                        <a:spcAft>
                          <a:spcPts val="0"/>
                        </a:spcAft>
                        <a:buNone/>
                      </a:pPr>
                      <a:r>
                        <a:rPr lang="en-US" sz="1600" b="1" i="0" dirty="0">
                          <a:solidFill>
                            <a:schemeClr val="lt1"/>
                          </a:solidFill>
                          <a:latin typeface="18 VAG Rounded Bold   07390" pitchFamily="2" charset="0"/>
                          <a:sym typeface="Arial"/>
                        </a:rPr>
                        <a:t>Time for 100 passengers</a:t>
                      </a:r>
                      <a:endParaRPr sz="1600" b="1" i="0" dirty="0">
                        <a:solidFill>
                          <a:schemeClr val="lt1"/>
                        </a:solidFill>
                        <a:latin typeface="18 VAG Rounded Bold   07390" pitchFamily="2" charset="0"/>
                        <a:ea typeface="Arial"/>
                        <a:cs typeface="Arial"/>
                        <a:sym typeface="Arial"/>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750 min (50 2-person trips)</a:t>
                      </a:r>
                      <a:endParaRPr sz="2000" b="0" i="0" dirty="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120 min (2 50-person trips)</a:t>
                      </a:r>
                      <a:endParaRPr sz="2000" b="0" i="0" dirty="0">
                        <a:latin typeface="18 VAG Rounded Light   02390" pitchFamily="2" charset="0"/>
                      </a:endParaRPr>
                    </a:p>
                  </a:txBody>
                  <a:tcPr marL="91450" marR="91450" marT="34300" marB="34300"/>
                </a:tc>
                <a:extLst>
                  <a:ext uri="{0D108BD9-81ED-4DB2-BD59-A6C34878D82A}">
                    <a16:rowId xmlns:a16="http://schemas.microsoft.com/office/drawing/2014/main" val="10002"/>
                  </a:ext>
                </a:extLst>
              </a:tr>
              <a:tr h="342900">
                <a:tc>
                  <a:txBody>
                    <a:bodyPr/>
                    <a:lstStyle/>
                    <a:p>
                      <a:pPr marL="0" marR="0" lvl="0" indent="0" algn="l" rtl="0">
                        <a:spcBef>
                          <a:spcPts val="0"/>
                        </a:spcBef>
                        <a:spcAft>
                          <a:spcPts val="0"/>
                        </a:spcAft>
                        <a:buNone/>
                      </a:pPr>
                      <a:r>
                        <a:rPr lang="en-US" sz="1600" b="1" i="0">
                          <a:solidFill>
                            <a:schemeClr val="lt1"/>
                          </a:solidFill>
                          <a:latin typeface="18 VAG Rounded Bold   07390" pitchFamily="2" charset="0"/>
                          <a:sym typeface="Arial"/>
                        </a:rPr>
                        <a:t>Gallons per passenger</a:t>
                      </a:r>
                      <a:endParaRPr sz="2000" b="1" i="0">
                        <a:latin typeface="18 VAG Rounded Bold   07390" pitchFamily="2" charset="0"/>
                      </a:endParaRPr>
                    </a:p>
                  </a:txBody>
                  <a:tcPr marL="91450" marR="91450" marT="34300" marB="34300"/>
                </a:tc>
                <a:tc>
                  <a:txBody>
                    <a:bodyPr/>
                    <a:lstStyle/>
                    <a:p>
                      <a:pPr marL="0" marR="0" lvl="0" indent="0" algn="ctr" rtl="0">
                        <a:spcBef>
                          <a:spcPts val="0"/>
                        </a:spcBef>
                        <a:spcAft>
                          <a:spcPts val="0"/>
                        </a:spcAft>
                        <a:buNone/>
                      </a:pPr>
                      <a:r>
                        <a:rPr lang="en-US" sz="1600" b="0" i="0">
                          <a:solidFill>
                            <a:schemeClr val="lt1"/>
                          </a:solidFill>
                          <a:latin typeface="18 VAG Rounded Light   02390" pitchFamily="2" charset="0"/>
                          <a:sym typeface="Arial"/>
                        </a:rPr>
                        <a:t>5 gallons</a:t>
                      </a:r>
                      <a:endParaRPr sz="2000" b="0" i="0">
                        <a:latin typeface="18 VAG Rounded Light   02390" pitchFamily="2" charset="0"/>
                      </a:endParaRPr>
                    </a:p>
                  </a:txBody>
                  <a:tcPr marL="91450" marR="91450" marT="34300" marB="34300"/>
                </a:tc>
                <a:tc>
                  <a:txBody>
                    <a:bodyPr/>
                    <a:lstStyle/>
                    <a:p>
                      <a:pPr marL="0" marR="0" lvl="0" indent="0" algn="ctr" rtl="0">
                        <a:spcBef>
                          <a:spcPts val="0"/>
                        </a:spcBef>
                        <a:spcAft>
                          <a:spcPts val="0"/>
                        </a:spcAft>
                        <a:buNone/>
                      </a:pPr>
                      <a:r>
                        <a:rPr lang="en-US" sz="1600" b="0" i="0" dirty="0">
                          <a:solidFill>
                            <a:schemeClr val="lt1"/>
                          </a:solidFill>
                          <a:latin typeface="18 VAG Rounded Light   02390" pitchFamily="2" charset="0"/>
                          <a:sym typeface="Arial"/>
                        </a:rPr>
                        <a:t>0.5 gallons</a:t>
                      </a:r>
                      <a:endParaRPr sz="1600" b="0" i="0" dirty="0">
                        <a:solidFill>
                          <a:schemeClr val="lt1"/>
                        </a:solidFill>
                        <a:latin typeface="18 VAG Rounded Light   02390" pitchFamily="2" charset="0"/>
                        <a:ea typeface="Arial"/>
                        <a:cs typeface="Arial"/>
                        <a:sym typeface="Arial"/>
                      </a:endParaRPr>
                    </a:p>
                  </a:txBody>
                  <a:tcPr marL="91450" marR="91450" marT="34300" marB="34300"/>
                </a:tc>
                <a:extLst>
                  <a:ext uri="{0D108BD9-81ED-4DB2-BD59-A6C34878D82A}">
                    <a16:rowId xmlns:a16="http://schemas.microsoft.com/office/drawing/2014/main" val="10003"/>
                  </a:ext>
                </a:extLst>
              </a:tr>
            </a:tbl>
          </a:graphicData>
        </a:graphic>
      </p:graphicFrame>
      <p:sp>
        <p:nvSpPr>
          <p:cNvPr id="306" name="Google Shape;306;p7"/>
          <p:cNvSpPr txBox="1"/>
          <p:nvPr/>
        </p:nvSpPr>
        <p:spPr>
          <a:xfrm>
            <a:off x="1554246" y="2807785"/>
            <a:ext cx="665849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none" strike="noStrike" cap="none" dirty="0">
                <a:solidFill>
                  <a:srgbClr val="D8E156"/>
                </a:solidFill>
                <a:latin typeface="18 VAG Rounded Bold   07390" pitchFamily="2" charset="0"/>
                <a:ea typeface="Arial"/>
                <a:cs typeface="Arial"/>
                <a:sym typeface="Arial"/>
              </a:rPr>
              <a:t>50 Mile trip (assume they return instantaneously)</a:t>
            </a:r>
            <a:endParaRPr b="1" dirty="0">
              <a:solidFill>
                <a:srgbClr val="D8E156"/>
              </a:solidFill>
              <a:latin typeface="18 VAG Rounded Bold   07390" pitchFamily="2" charset="0"/>
            </a:endParaRPr>
          </a:p>
        </p:txBody>
      </p:sp>
      <p:pic>
        <p:nvPicPr>
          <p:cNvPr id="307" name="Google Shape;307;p7"/>
          <p:cNvPicPr preferRelativeResize="0"/>
          <p:nvPr/>
        </p:nvPicPr>
        <p:blipFill rotWithShape="1">
          <a:blip r:embed="rId3">
            <a:alphaModFix/>
          </a:blip>
          <a:srcRect/>
          <a:stretch/>
        </p:blipFill>
        <p:spPr>
          <a:xfrm>
            <a:off x="3558659" y="760743"/>
            <a:ext cx="1890889" cy="590766"/>
          </a:xfrm>
          <a:prstGeom prst="rect">
            <a:avLst/>
          </a:prstGeom>
          <a:noFill/>
          <a:ln>
            <a:noFill/>
          </a:ln>
        </p:spPr>
      </p:pic>
      <p:pic>
        <p:nvPicPr>
          <p:cNvPr id="308" name="Google Shape;308;p7"/>
          <p:cNvPicPr preferRelativeResize="0"/>
          <p:nvPr/>
        </p:nvPicPr>
        <p:blipFill rotWithShape="1">
          <a:blip r:embed="rId4">
            <a:alphaModFix/>
          </a:blip>
          <a:srcRect/>
          <a:stretch/>
        </p:blipFill>
        <p:spPr>
          <a:xfrm flipH="1">
            <a:off x="6375400" y="556179"/>
            <a:ext cx="1593742" cy="7968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Custom 1">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Custom 1">
      <a:majorFont>
        <a:latin typeface="VAGRundschriftD"/>
        <a:ea typeface=""/>
        <a:cs typeface=""/>
      </a:majorFont>
      <a:minorFont>
        <a:latin typeface="VAGRundschriftD"/>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2400" dirty="0">
            <a:latin typeface="18 VAG Rounded Thin   55390" pitchFamily="2" charset="0"/>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117164</TotalTime>
  <Pages>47</Pages>
  <Words>1721</Words>
  <Application>Microsoft Office PowerPoint</Application>
  <PresentationFormat>On-screen Show (16:9)</PresentationFormat>
  <Paragraphs>457</Paragraphs>
  <Slides>31</Slides>
  <Notes>30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18 VAG Rounded Black   09390</vt:lpstr>
      <vt:lpstr>18 VAG Rounded Bold   07390</vt:lpstr>
      <vt:lpstr>18 VAG Rounded Light   02390</vt:lpstr>
      <vt:lpstr>18 VAG Rounded Light   02390</vt:lpstr>
      <vt:lpstr>18 VAG Rounded Thin   55390</vt:lpstr>
      <vt:lpstr>Arial</vt:lpstr>
      <vt:lpstr>Corbel</vt:lpstr>
      <vt:lpstr>Courier</vt:lpstr>
      <vt:lpstr>Courier New</vt:lpstr>
      <vt:lpstr>Helvetica</vt:lpstr>
      <vt:lpstr>Helvetica Neue</vt:lpstr>
      <vt:lpstr>Noto Sans Symbols</vt:lpstr>
      <vt:lpstr>VAGRundschriftD</vt:lpstr>
      <vt:lpstr>VAGRundschriftDLig</vt:lpstr>
      <vt:lpstr>Wingdings</vt:lpstr>
      <vt:lpstr>Wingdings 2</vt:lpstr>
      <vt:lpstr>Metro</vt:lpstr>
      <vt:lpstr>PowerPoint Presentation</vt:lpstr>
      <vt:lpstr>Quantum Computing Engineers Set New Standard in Silicon Chip Performance  </vt:lpstr>
      <vt:lpstr>Pipelining</vt:lpstr>
      <vt:lpstr>New-School Machine Structures</vt:lpstr>
      <vt:lpstr>6 Great Ideas in Computer Architecture</vt:lpstr>
      <vt:lpstr>Instruction Timing</vt:lpstr>
      <vt:lpstr>Instruction Timing</vt:lpstr>
      <vt:lpstr>Performance Measures</vt:lpstr>
      <vt:lpstr>Transportation Analogy</vt:lpstr>
      <vt:lpstr>Computer Analogy</vt:lpstr>
      <vt:lpstr>PowerPoint Presentation</vt:lpstr>
      <vt:lpstr>“Iron Law” of Processor Performance</vt:lpstr>
      <vt:lpstr>Instructions per Program</vt:lpstr>
      <vt:lpstr>(Average) Clock Cycles per Instruction (CPI)</vt:lpstr>
      <vt:lpstr>Time per Cycle (1/Frequency)</vt:lpstr>
      <vt:lpstr>Speed Tradeoff Example</vt:lpstr>
      <vt:lpstr>PowerPoint Presentation</vt:lpstr>
      <vt:lpstr>Where Does Energy Go in CMOS?</vt:lpstr>
      <vt:lpstr>Energy per Task</vt:lpstr>
      <vt:lpstr>Energy Tradeoff Example</vt:lpstr>
      <vt:lpstr>Performance/Power Trends</vt:lpstr>
      <vt:lpstr>End of Dennard Scaling</vt:lpstr>
      <vt:lpstr>Energy “Iron Law”</vt:lpstr>
      <vt:lpstr>PowerPoint Presentation</vt:lpstr>
      <vt:lpstr>Gotta Do Laundry</vt:lpstr>
      <vt:lpstr>Sequential Laundry</vt:lpstr>
      <vt:lpstr>Pipelined Laundry</vt:lpstr>
      <vt:lpstr>Sequential Laundry</vt:lpstr>
      <vt:lpstr>Sequential Laundry</vt:lpstr>
      <vt:lpstr>PowerPoint Presentation</vt:lpstr>
      <vt:lpstr>And in Conclusion, …</vt:lpstr>
    </vt:vector>
  </TitlesOfParts>
  <Manager>Borivoje Nikolic</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Borivoje Nikolic</dc:creator>
  <cp:keywords/>
  <dc:description/>
  <cp:lastModifiedBy>Linh Tran</cp:lastModifiedBy>
  <cp:revision>3879</cp:revision>
  <cp:lastPrinted>2022-10-02T05:59:32Z</cp:lastPrinted>
  <dcterms:created xsi:type="dcterms:W3CDTF">2017-01-19T01:41:28Z</dcterms:created>
  <dcterms:modified xsi:type="dcterms:W3CDTF">2023-10-30T07:43:39Z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2023-10-30T07:43:39Z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afb01957-4160-40bc-80c0-0e514e1d883b</vt:lpwstr>
  </property>
  <property fmtid="{D5CDD505-2E9C-101B-9397-08002B2CF9AE}" pid="7" name="MSIP_Label_defa4170-0d19-0005-0004-bc88714345d2_ActionId">
    <vt:lpwstr>732454d4-72f2-4cd8-a949-90963890576e</vt:lpwstr>
  </property>
  <property fmtid="{D5CDD505-2E9C-101B-9397-08002B2CF9AE}" pid="8" name="MSIP_Label_defa4170-0d19-0005-0004-bc88714345d2_ContentBits">
    <vt:lpwstr>0</vt:lpwstr>
  </property>
</Properties>
</file>